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16"/>
  </p:notesMasterIdLst>
  <p:sldIdLst>
    <p:sldId id="256" r:id="rId3"/>
    <p:sldId id="267" r:id="rId4"/>
    <p:sldId id="325" r:id="rId5"/>
    <p:sldId id="326" r:id="rId6"/>
    <p:sldId id="258" r:id="rId7"/>
    <p:sldId id="328" r:id="rId8"/>
    <p:sldId id="259" r:id="rId9"/>
    <p:sldId id="257" r:id="rId10"/>
    <p:sldId id="262" r:id="rId11"/>
    <p:sldId id="329" r:id="rId12"/>
    <p:sldId id="260" r:id="rId13"/>
    <p:sldId id="330" r:id="rId14"/>
    <p:sldId id="327" r:id="rId15"/>
  </p:sldIdLst>
  <p:sldSz cx="14630400" cy="8229600"/>
  <p:notesSz cx="8229600" cy="14630400"/>
  <p:embeddedFontLst>
    <p:embeddedFont>
      <p:font typeface="Alexandria Semi Bold" panose="020B0604020202020204" charset="-78"/>
      <p:regular r:id="rId17"/>
    </p:embeddedFont>
    <p:embeddedFont>
      <p:font typeface="Sora Light"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7" d="100"/>
          <a:sy n="97" d="100"/>
        </p:scale>
        <p:origin x="339"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3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3EA-5F18-E9B0-E8E7-640198331EE2}"/>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EC7075F0-8549-D820-605C-8643C682CD4D}"/>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74C7D612-D212-30D8-AAE0-990ACCCF5B55}"/>
              </a:ext>
            </a:extLst>
          </p:cNvPr>
          <p:cNvSpPr>
            <a:spLocks noGrp="1"/>
          </p:cNvSpPr>
          <p:nvPr>
            <p:ph type="dt" sz="half" idx="10"/>
          </p:nvPr>
        </p:nvSpPr>
        <p:spPr/>
        <p:txBody>
          <a:bodyPr/>
          <a:lstStyle/>
          <a:p>
            <a:fld id="{BB9A7434-2DB7-4971-B10A-DB657B9A9843}" type="datetimeFigureOut">
              <a:rPr lang="en-US" smtClean="0"/>
              <a:t>12/10/2025</a:t>
            </a:fld>
            <a:endParaRPr lang="en-US"/>
          </a:p>
        </p:txBody>
      </p:sp>
      <p:sp>
        <p:nvSpPr>
          <p:cNvPr id="5" name="Footer Placeholder 4">
            <a:extLst>
              <a:ext uri="{FF2B5EF4-FFF2-40B4-BE49-F238E27FC236}">
                <a16:creationId xmlns:a16="http://schemas.microsoft.com/office/drawing/2014/main" id="{3267BDA0-79A9-9A0B-358D-990362BD6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8F347-2EAE-6CFB-92C8-34C8B22DD826}"/>
              </a:ext>
            </a:extLst>
          </p:cNvPr>
          <p:cNvSpPr>
            <a:spLocks noGrp="1"/>
          </p:cNvSpPr>
          <p:nvPr>
            <p:ph type="sldNum" sz="quarter" idx="12"/>
          </p:nvPr>
        </p:nvSpPr>
        <p:spPr/>
        <p:txBody>
          <a:bodyPr/>
          <a:lstStyle/>
          <a:p>
            <a:fld id="{7FFC7792-DFB8-408D-89C0-BA0B6076DC1A}" type="slidenum">
              <a:rPr lang="en-US" smtClean="0"/>
              <a:t>‹#›</a:t>
            </a:fld>
            <a:endParaRPr lang="en-US"/>
          </a:p>
        </p:txBody>
      </p:sp>
    </p:spTree>
    <p:extLst>
      <p:ext uri="{BB962C8B-B14F-4D97-AF65-F5344CB8AC3E}">
        <p14:creationId xmlns:p14="http://schemas.microsoft.com/office/powerpoint/2010/main" val="1709987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47B6-CC2D-06B2-1472-9B60A6CDFC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47491F-EE47-B0DB-C4D4-6E32FA32A5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CFE52-3C24-DB96-F42A-BD38774B4731}"/>
              </a:ext>
            </a:extLst>
          </p:cNvPr>
          <p:cNvSpPr>
            <a:spLocks noGrp="1"/>
          </p:cNvSpPr>
          <p:nvPr>
            <p:ph type="dt" sz="half" idx="10"/>
          </p:nvPr>
        </p:nvSpPr>
        <p:spPr/>
        <p:txBody>
          <a:bodyPr/>
          <a:lstStyle/>
          <a:p>
            <a:fld id="{BB9A7434-2DB7-4971-B10A-DB657B9A9843}" type="datetimeFigureOut">
              <a:rPr lang="en-US" smtClean="0"/>
              <a:t>12/10/2025</a:t>
            </a:fld>
            <a:endParaRPr lang="en-US"/>
          </a:p>
        </p:txBody>
      </p:sp>
      <p:sp>
        <p:nvSpPr>
          <p:cNvPr id="5" name="Footer Placeholder 4">
            <a:extLst>
              <a:ext uri="{FF2B5EF4-FFF2-40B4-BE49-F238E27FC236}">
                <a16:creationId xmlns:a16="http://schemas.microsoft.com/office/drawing/2014/main" id="{4E041A4D-5B5C-B922-FFCF-09E377257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2CA26-9C7D-D6A8-04AE-183D06C4CDD9}"/>
              </a:ext>
            </a:extLst>
          </p:cNvPr>
          <p:cNvSpPr>
            <a:spLocks noGrp="1"/>
          </p:cNvSpPr>
          <p:nvPr>
            <p:ph type="sldNum" sz="quarter" idx="12"/>
          </p:nvPr>
        </p:nvSpPr>
        <p:spPr/>
        <p:txBody>
          <a:bodyPr/>
          <a:lstStyle/>
          <a:p>
            <a:fld id="{7FFC7792-DFB8-408D-89C0-BA0B6076DC1A}" type="slidenum">
              <a:rPr lang="en-US" smtClean="0"/>
              <a:t>‹#›</a:t>
            </a:fld>
            <a:endParaRPr lang="en-US"/>
          </a:p>
        </p:txBody>
      </p:sp>
    </p:spTree>
    <p:extLst>
      <p:ext uri="{BB962C8B-B14F-4D97-AF65-F5344CB8AC3E}">
        <p14:creationId xmlns:p14="http://schemas.microsoft.com/office/powerpoint/2010/main" val="740404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5DB0-2945-A574-3A82-EA42B87FE6E9}"/>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43A56F97-C3AA-F6C2-B3E4-B951110D0F3F}"/>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8F6204-821C-1A1B-20EC-5FA4D1E29DFF}"/>
              </a:ext>
            </a:extLst>
          </p:cNvPr>
          <p:cNvSpPr>
            <a:spLocks noGrp="1"/>
          </p:cNvSpPr>
          <p:nvPr>
            <p:ph type="dt" sz="half" idx="10"/>
          </p:nvPr>
        </p:nvSpPr>
        <p:spPr/>
        <p:txBody>
          <a:bodyPr/>
          <a:lstStyle/>
          <a:p>
            <a:fld id="{BB9A7434-2DB7-4971-B10A-DB657B9A9843}" type="datetimeFigureOut">
              <a:rPr lang="en-US" smtClean="0"/>
              <a:t>12/10/2025</a:t>
            </a:fld>
            <a:endParaRPr lang="en-US"/>
          </a:p>
        </p:txBody>
      </p:sp>
      <p:sp>
        <p:nvSpPr>
          <p:cNvPr id="5" name="Footer Placeholder 4">
            <a:extLst>
              <a:ext uri="{FF2B5EF4-FFF2-40B4-BE49-F238E27FC236}">
                <a16:creationId xmlns:a16="http://schemas.microsoft.com/office/drawing/2014/main" id="{1C056142-E372-6910-07EA-576FB4082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117B3-CBC7-0BA1-4602-EB8CB7AB6386}"/>
              </a:ext>
            </a:extLst>
          </p:cNvPr>
          <p:cNvSpPr>
            <a:spLocks noGrp="1"/>
          </p:cNvSpPr>
          <p:nvPr>
            <p:ph type="sldNum" sz="quarter" idx="12"/>
          </p:nvPr>
        </p:nvSpPr>
        <p:spPr/>
        <p:txBody>
          <a:bodyPr/>
          <a:lstStyle/>
          <a:p>
            <a:fld id="{7FFC7792-DFB8-408D-89C0-BA0B6076DC1A}" type="slidenum">
              <a:rPr lang="en-US" smtClean="0"/>
              <a:t>‹#›</a:t>
            </a:fld>
            <a:endParaRPr lang="en-US"/>
          </a:p>
        </p:txBody>
      </p:sp>
    </p:spTree>
    <p:extLst>
      <p:ext uri="{BB962C8B-B14F-4D97-AF65-F5344CB8AC3E}">
        <p14:creationId xmlns:p14="http://schemas.microsoft.com/office/powerpoint/2010/main" val="419300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D6FB-5FFC-A5A2-90EE-C86B813783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9D1598-052F-5E3A-CB88-87BA7B99902B}"/>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839CBA-7D5F-C8C6-D075-DC393B0C36E4}"/>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47ABE0-BBB4-2849-F9C4-B55612D50308}"/>
              </a:ext>
            </a:extLst>
          </p:cNvPr>
          <p:cNvSpPr>
            <a:spLocks noGrp="1"/>
          </p:cNvSpPr>
          <p:nvPr>
            <p:ph type="dt" sz="half" idx="10"/>
          </p:nvPr>
        </p:nvSpPr>
        <p:spPr/>
        <p:txBody>
          <a:bodyPr/>
          <a:lstStyle/>
          <a:p>
            <a:fld id="{BB9A7434-2DB7-4971-B10A-DB657B9A9843}" type="datetimeFigureOut">
              <a:rPr lang="en-US" smtClean="0"/>
              <a:t>12/10/2025</a:t>
            </a:fld>
            <a:endParaRPr lang="en-US"/>
          </a:p>
        </p:txBody>
      </p:sp>
      <p:sp>
        <p:nvSpPr>
          <p:cNvPr id="6" name="Footer Placeholder 5">
            <a:extLst>
              <a:ext uri="{FF2B5EF4-FFF2-40B4-BE49-F238E27FC236}">
                <a16:creationId xmlns:a16="http://schemas.microsoft.com/office/drawing/2014/main" id="{2027F009-DAA9-1D4D-69B7-68AE57A5D7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4323EE-5D67-3C24-94D9-EEC29B4C75C8}"/>
              </a:ext>
            </a:extLst>
          </p:cNvPr>
          <p:cNvSpPr>
            <a:spLocks noGrp="1"/>
          </p:cNvSpPr>
          <p:nvPr>
            <p:ph type="sldNum" sz="quarter" idx="12"/>
          </p:nvPr>
        </p:nvSpPr>
        <p:spPr/>
        <p:txBody>
          <a:bodyPr/>
          <a:lstStyle/>
          <a:p>
            <a:fld id="{7FFC7792-DFB8-408D-89C0-BA0B6076DC1A}" type="slidenum">
              <a:rPr lang="en-US" smtClean="0"/>
              <a:t>‹#›</a:t>
            </a:fld>
            <a:endParaRPr lang="en-US"/>
          </a:p>
        </p:txBody>
      </p:sp>
    </p:spTree>
    <p:extLst>
      <p:ext uri="{BB962C8B-B14F-4D97-AF65-F5344CB8AC3E}">
        <p14:creationId xmlns:p14="http://schemas.microsoft.com/office/powerpoint/2010/main" val="3804690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1FBB-AA1C-4879-A98E-FAD839C54DD4}"/>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B139AD-5BAA-B840-BECF-D5D0D0066999}"/>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AD1C5786-3C3E-4EA3-9B9E-7DD60818F6E9}"/>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6FDB47-0130-C256-916E-1C15A7693CC9}"/>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817D934E-687C-2EBB-47C8-9248DD396BE9}"/>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3CE75A-351E-216A-7D9D-8CE9E2E6222A}"/>
              </a:ext>
            </a:extLst>
          </p:cNvPr>
          <p:cNvSpPr>
            <a:spLocks noGrp="1"/>
          </p:cNvSpPr>
          <p:nvPr>
            <p:ph type="dt" sz="half" idx="10"/>
          </p:nvPr>
        </p:nvSpPr>
        <p:spPr/>
        <p:txBody>
          <a:bodyPr/>
          <a:lstStyle/>
          <a:p>
            <a:fld id="{BB9A7434-2DB7-4971-B10A-DB657B9A9843}" type="datetimeFigureOut">
              <a:rPr lang="en-US" smtClean="0"/>
              <a:t>12/10/2025</a:t>
            </a:fld>
            <a:endParaRPr lang="en-US"/>
          </a:p>
        </p:txBody>
      </p:sp>
      <p:sp>
        <p:nvSpPr>
          <p:cNvPr id="8" name="Footer Placeholder 7">
            <a:extLst>
              <a:ext uri="{FF2B5EF4-FFF2-40B4-BE49-F238E27FC236}">
                <a16:creationId xmlns:a16="http://schemas.microsoft.com/office/drawing/2014/main" id="{F77F9835-EDFE-C7B6-D3EC-C81EF79FB6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A65244-5894-FEE9-82DB-BEB0A59986D8}"/>
              </a:ext>
            </a:extLst>
          </p:cNvPr>
          <p:cNvSpPr>
            <a:spLocks noGrp="1"/>
          </p:cNvSpPr>
          <p:nvPr>
            <p:ph type="sldNum" sz="quarter" idx="12"/>
          </p:nvPr>
        </p:nvSpPr>
        <p:spPr/>
        <p:txBody>
          <a:bodyPr/>
          <a:lstStyle/>
          <a:p>
            <a:fld id="{7FFC7792-DFB8-408D-89C0-BA0B6076DC1A}" type="slidenum">
              <a:rPr lang="en-US" smtClean="0"/>
              <a:t>‹#›</a:t>
            </a:fld>
            <a:endParaRPr lang="en-US"/>
          </a:p>
        </p:txBody>
      </p:sp>
    </p:spTree>
    <p:extLst>
      <p:ext uri="{BB962C8B-B14F-4D97-AF65-F5344CB8AC3E}">
        <p14:creationId xmlns:p14="http://schemas.microsoft.com/office/powerpoint/2010/main" val="1353880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6F04-F558-5042-67A9-18E0477E02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F000B1-00A9-B07D-1DCE-BF5448DC787C}"/>
              </a:ext>
            </a:extLst>
          </p:cNvPr>
          <p:cNvSpPr>
            <a:spLocks noGrp="1"/>
          </p:cNvSpPr>
          <p:nvPr>
            <p:ph type="dt" sz="half" idx="10"/>
          </p:nvPr>
        </p:nvSpPr>
        <p:spPr/>
        <p:txBody>
          <a:bodyPr/>
          <a:lstStyle/>
          <a:p>
            <a:fld id="{BB9A7434-2DB7-4971-B10A-DB657B9A9843}" type="datetimeFigureOut">
              <a:rPr lang="en-US" smtClean="0"/>
              <a:t>12/10/2025</a:t>
            </a:fld>
            <a:endParaRPr lang="en-US"/>
          </a:p>
        </p:txBody>
      </p:sp>
      <p:sp>
        <p:nvSpPr>
          <p:cNvPr id="4" name="Footer Placeholder 3">
            <a:extLst>
              <a:ext uri="{FF2B5EF4-FFF2-40B4-BE49-F238E27FC236}">
                <a16:creationId xmlns:a16="http://schemas.microsoft.com/office/drawing/2014/main" id="{FABDDD87-FEA8-2CA3-80C3-13635C4133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E85CE0-E325-3593-EEF7-10E997D6C6F4}"/>
              </a:ext>
            </a:extLst>
          </p:cNvPr>
          <p:cNvSpPr>
            <a:spLocks noGrp="1"/>
          </p:cNvSpPr>
          <p:nvPr>
            <p:ph type="sldNum" sz="quarter" idx="12"/>
          </p:nvPr>
        </p:nvSpPr>
        <p:spPr/>
        <p:txBody>
          <a:bodyPr/>
          <a:lstStyle/>
          <a:p>
            <a:fld id="{7FFC7792-DFB8-408D-89C0-BA0B6076DC1A}" type="slidenum">
              <a:rPr lang="en-US" smtClean="0"/>
              <a:t>‹#›</a:t>
            </a:fld>
            <a:endParaRPr lang="en-US"/>
          </a:p>
        </p:txBody>
      </p:sp>
    </p:spTree>
    <p:extLst>
      <p:ext uri="{BB962C8B-B14F-4D97-AF65-F5344CB8AC3E}">
        <p14:creationId xmlns:p14="http://schemas.microsoft.com/office/powerpoint/2010/main" val="32124391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4F3CE-0CB6-742F-29B8-1C447BE78E80}"/>
              </a:ext>
            </a:extLst>
          </p:cNvPr>
          <p:cNvSpPr>
            <a:spLocks noGrp="1"/>
          </p:cNvSpPr>
          <p:nvPr>
            <p:ph type="dt" sz="half" idx="10"/>
          </p:nvPr>
        </p:nvSpPr>
        <p:spPr/>
        <p:txBody>
          <a:bodyPr/>
          <a:lstStyle/>
          <a:p>
            <a:fld id="{BB9A7434-2DB7-4971-B10A-DB657B9A9843}" type="datetimeFigureOut">
              <a:rPr lang="en-US" smtClean="0"/>
              <a:t>12/10/2025</a:t>
            </a:fld>
            <a:endParaRPr lang="en-US"/>
          </a:p>
        </p:txBody>
      </p:sp>
      <p:sp>
        <p:nvSpPr>
          <p:cNvPr id="3" name="Footer Placeholder 2">
            <a:extLst>
              <a:ext uri="{FF2B5EF4-FFF2-40B4-BE49-F238E27FC236}">
                <a16:creationId xmlns:a16="http://schemas.microsoft.com/office/drawing/2014/main" id="{F72DC2CB-2D7E-B7F0-5A48-A4D84907F0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3D3829-D91A-8FB5-6A47-5709A3F0211A}"/>
              </a:ext>
            </a:extLst>
          </p:cNvPr>
          <p:cNvSpPr>
            <a:spLocks noGrp="1"/>
          </p:cNvSpPr>
          <p:nvPr>
            <p:ph type="sldNum" sz="quarter" idx="12"/>
          </p:nvPr>
        </p:nvSpPr>
        <p:spPr/>
        <p:txBody>
          <a:bodyPr/>
          <a:lstStyle/>
          <a:p>
            <a:fld id="{7FFC7792-DFB8-408D-89C0-BA0B6076DC1A}" type="slidenum">
              <a:rPr lang="en-US" smtClean="0"/>
              <a:t>‹#›</a:t>
            </a:fld>
            <a:endParaRPr lang="en-US"/>
          </a:p>
        </p:txBody>
      </p:sp>
    </p:spTree>
    <p:extLst>
      <p:ext uri="{BB962C8B-B14F-4D97-AF65-F5344CB8AC3E}">
        <p14:creationId xmlns:p14="http://schemas.microsoft.com/office/powerpoint/2010/main" val="1872428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C79A1-DEDE-7BA7-9B50-6AD78C36577A}"/>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1DA2D00E-E2A2-70EC-23A5-386BB45ACA1A}"/>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5373AA-24B8-EA2A-EFEA-CD552BA71ED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EABA7AB7-DC8C-3A7A-57D2-442EC4F63A83}"/>
              </a:ext>
            </a:extLst>
          </p:cNvPr>
          <p:cNvSpPr>
            <a:spLocks noGrp="1"/>
          </p:cNvSpPr>
          <p:nvPr>
            <p:ph type="dt" sz="half" idx="10"/>
          </p:nvPr>
        </p:nvSpPr>
        <p:spPr/>
        <p:txBody>
          <a:bodyPr/>
          <a:lstStyle/>
          <a:p>
            <a:fld id="{BB9A7434-2DB7-4971-B10A-DB657B9A9843}" type="datetimeFigureOut">
              <a:rPr lang="en-US" smtClean="0"/>
              <a:t>12/10/2025</a:t>
            </a:fld>
            <a:endParaRPr lang="en-US"/>
          </a:p>
        </p:txBody>
      </p:sp>
      <p:sp>
        <p:nvSpPr>
          <p:cNvPr id="6" name="Footer Placeholder 5">
            <a:extLst>
              <a:ext uri="{FF2B5EF4-FFF2-40B4-BE49-F238E27FC236}">
                <a16:creationId xmlns:a16="http://schemas.microsoft.com/office/drawing/2014/main" id="{A8D74139-14F5-1809-20D1-52A8397098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673A1-9705-A5AE-BE9B-F2B94BA8A840}"/>
              </a:ext>
            </a:extLst>
          </p:cNvPr>
          <p:cNvSpPr>
            <a:spLocks noGrp="1"/>
          </p:cNvSpPr>
          <p:nvPr>
            <p:ph type="sldNum" sz="quarter" idx="12"/>
          </p:nvPr>
        </p:nvSpPr>
        <p:spPr/>
        <p:txBody>
          <a:bodyPr/>
          <a:lstStyle/>
          <a:p>
            <a:fld id="{7FFC7792-DFB8-408D-89C0-BA0B6076DC1A}" type="slidenum">
              <a:rPr lang="en-US" smtClean="0"/>
              <a:t>‹#›</a:t>
            </a:fld>
            <a:endParaRPr lang="en-US"/>
          </a:p>
        </p:txBody>
      </p:sp>
    </p:spTree>
    <p:extLst>
      <p:ext uri="{BB962C8B-B14F-4D97-AF65-F5344CB8AC3E}">
        <p14:creationId xmlns:p14="http://schemas.microsoft.com/office/powerpoint/2010/main" val="1203115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4C6D-4DC0-2110-687F-12CBF50970FE}"/>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30908350-37F9-3B92-B423-D07B6EE23536}"/>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AC19F9CE-E1CB-CC8C-9D25-16FF07099093}"/>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FED7565E-1FBE-7E57-6322-645160BF5088}"/>
              </a:ext>
            </a:extLst>
          </p:cNvPr>
          <p:cNvSpPr>
            <a:spLocks noGrp="1"/>
          </p:cNvSpPr>
          <p:nvPr>
            <p:ph type="dt" sz="half" idx="10"/>
          </p:nvPr>
        </p:nvSpPr>
        <p:spPr/>
        <p:txBody>
          <a:bodyPr/>
          <a:lstStyle/>
          <a:p>
            <a:fld id="{BB9A7434-2DB7-4971-B10A-DB657B9A9843}" type="datetimeFigureOut">
              <a:rPr lang="en-US" smtClean="0"/>
              <a:t>12/10/2025</a:t>
            </a:fld>
            <a:endParaRPr lang="en-US"/>
          </a:p>
        </p:txBody>
      </p:sp>
      <p:sp>
        <p:nvSpPr>
          <p:cNvPr id="6" name="Footer Placeholder 5">
            <a:extLst>
              <a:ext uri="{FF2B5EF4-FFF2-40B4-BE49-F238E27FC236}">
                <a16:creationId xmlns:a16="http://schemas.microsoft.com/office/drawing/2014/main" id="{5CF0A5D5-EBBF-664E-28F0-42020992F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2C6C90-A4BB-7AD6-8ED6-FA5DF23A2FEB}"/>
              </a:ext>
            </a:extLst>
          </p:cNvPr>
          <p:cNvSpPr>
            <a:spLocks noGrp="1"/>
          </p:cNvSpPr>
          <p:nvPr>
            <p:ph type="sldNum" sz="quarter" idx="12"/>
          </p:nvPr>
        </p:nvSpPr>
        <p:spPr/>
        <p:txBody>
          <a:bodyPr/>
          <a:lstStyle/>
          <a:p>
            <a:fld id="{7FFC7792-DFB8-408D-89C0-BA0B6076DC1A}" type="slidenum">
              <a:rPr lang="en-US" smtClean="0"/>
              <a:t>‹#›</a:t>
            </a:fld>
            <a:endParaRPr lang="en-US"/>
          </a:p>
        </p:txBody>
      </p:sp>
    </p:spTree>
    <p:extLst>
      <p:ext uri="{BB962C8B-B14F-4D97-AF65-F5344CB8AC3E}">
        <p14:creationId xmlns:p14="http://schemas.microsoft.com/office/powerpoint/2010/main" val="3176771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EB3C-B54A-AB51-5DBA-824863FD2C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5064CE-A7EE-BB70-890F-91123F5639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FD2E1F-3CC7-B506-4682-28914223554E}"/>
              </a:ext>
            </a:extLst>
          </p:cNvPr>
          <p:cNvSpPr>
            <a:spLocks noGrp="1"/>
          </p:cNvSpPr>
          <p:nvPr>
            <p:ph type="dt" sz="half" idx="10"/>
          </p:nvPr>
        </p:nvSpPr>
        <p:spPr/>
        <p:txBody>
          <a:bodyPr/>
          <a:lstStyle/>
          <a:p>
            <a:fld id="{BB9A7434-2DB7-4971-B10A-DB657B9A9843}" type="datetimeFigureOut">
              <a:rPr lang="en-US" smtClean="0"/>
              <a:t>12/10/2025</a:t>
            </a:fld>
            <a:endParaRPr lang="en-US"/>
          </a:p>
        </p:txBody>
      </p:sp>
      <p:sp>
        <p:nvSpPr>
          <p:cNvPr id="5" name="Footer Placeholder 4">
            <a:extLst>
              <a:ext uri="{FF2B5EF4-FFF2-40B4-BE49-F238E27FC236}">
                <a16:creationId xmlns:a16="http://schemas.microsoft.com/office/drawing/2014/main" id="{F5CD263F-6660-1F8D-5C10-BEB3401F43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EEA7E-0CF0-9489-089F-35F264136F39}"/>
              </a:ext>
            </a:extLst>
          </p:cNvPr>
          <p:cNvSpPr>
            <a:spLocks noGrp="1"/>
          </p:cNvSpPr>
          <p:nvPr>
            <p:ph type="sldNum" sz="quarter" idx="12"/>
          </p:nvPr>
        </p:nvSpPr>
        <p:spPr/>
        <p:txBody>
          <a:bodyPr/>
          <a:lstStyle/>
          <a:p>
            <a:fld id="{7FFC7792-DFB8-408D-89C0-BA0B6076DC1A}" type="slidenum">
              <a:rPr lang="en-US" smtClean="0"/>
              <a:t>‹#›</a:t>
            </a:fld>
            <a:endParaRPr lang="en-US"/>
          </a:p>
        </p:txBody>
      </p:sp>
    </p:spTree>
    <p:extLst>
      <p:ext uri="{BB962C8B-B14F-4D97-AF65-F5344CB8AC3E}">
        <p14:creationId xmlns:p14="http://schemas.microsoft.com/office/powerpoint/2010/main" val="3807382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D906D0-FB69-8219-068F-A7ED140B98F4}"/>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8D94B9-4F5F-C3C2-227B-000D4F4C78AB}"/>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A5CE96-488B-FDFC-9B96-ECAE4DA8BFE1}"/>
              </a:ext>
            </a:extLst>
          </p:cNvPr>
          <p:cNvSpPr>
            <a:spLocks noGrp="1"/>
          </p:cNvSpPr>
          <p:nvPr>
            <p:ph type="dt" sz="half" idx="10"/>
          </p:nvPr>
        </p:nvSpPr>
        <p:spPr/>
        <p:txBody>
          <a:bodyPr/>
          <a:lstStyle/>
          <a:p>
            <a:fld id="{BB9A7434-2DB7-4971-B10A-DB657B9A9843}" type="datetimeFigureOut">
              <a:rPr lang="en-US" smtClean="0"/>
              <a:t>12/10/2025</a:t>
            </a:fld>
            <a:endParaRPr lang="en-US"/>
          </a:p>
        </p:txBody>
      </p:sp>
      <p:sp>
        <p:nvSpPr>
          <p:cNvPr id="5" name="Footer Placeholder 4">
            <a:extLst>
              <a:ext uri="{FF2B5EF4-FFF2-40B4-BE49-F238E27FC236}">
                <a16:creationId xmlns:a16="http://schemas.microsoft.com/office/drawing/2014/main" id="{E3B16CEB-A048-5240-5AC8-2AA9A95D4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0A4BF-62E4-8102-B6DB-4F7B766290F6}"/>
              </a:ext>
            </a:extLst>
          </p:cNvPr>
          <p:cNvSpPr>
            <a:spLocks noGrp="1"/>
          </p:cNvSpPr>
          <p:nvPr>
            <p:ph type="sldNum" sz="quarter" idx="12"/>
          </p:nvPr>
        </p:nvSpPr>
        <p:spPr/>
        <p:txBody>
          <a:bodyPr/>
          <a:lstStyle/>
          <a:p>
            <a:fld id="{7FFC7792-DFB8-408D-89C0-BA0B6076DC1A}" type="slidenum">
              <a:rPr lang="en-US" smtClean="0"/>
              <a:t>‹#›</a:t>
            </a:fld>
            <a:endParaRPr lang="en-US"/>
          </a:p>
        </p:txBody>
      </p:sp>
    </p:spTree>
    <p:extLst>
      <p:ext uri="{BB962C8B-B14F-4D97-AF65-F5344CB8AC3E}">
        <p14:creationId xmlns:p14="http://schemas.microsoft.com/office/powerpoint/2010/main" val="4563508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8540" y="0"/>
            <a:ext cx="3061182" cy="82296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sz="2160"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11297" y="0"/>
            <a:ext cx="3058309" cy="3066754"/>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sz="2160"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11267" y="5170160"/>
            <a:ext cx="3061181" cy="3072529"/>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109728" tIns="54864" rIns="109728" bIns="54864" numCol="1" anchor="t" anchorCtr="0" compatLnSpc="1">
            <a:prstTxWarp prst="textNoShape">
              <a:avLst/>
            </a:prstTxWarp>
            <a:noAutofit/>
          </a:bodyPr>
          <a:lstStyle/>
          <a:p>
            <a:endParaRPr lang="en-US" sz="2160"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2741" y="5170160"/>
            <a:ext cx="3061181" cy="3072529"/>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109728" tIns="54864" rIns="109728" bIns="54864" numCol="1" anchor="t" anchorCtr="0" compatLnSpc="1">
            <a:prstTxWarp prst="textNoShape">
              <a:avLst/>
            </a:prstTxWarp>
            <a:noAutofit/>
          </a:bodyPr>
          <a:lstStyle/>
          <a:p>
            <a:endParaRPr lang="en-US" sz="2160"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3052642" y="0"/>
            <a:ext cx="3072408" cy="3072408"/>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sz="2160" dirty="0"/>
          </a:p>
        </p:txBody>
      </p:sp>
      <p:sp>
        <p:nvSpPr>
          <p:cNvPr id="2" name="Title 1"/>
          <p:cNvSpPr>
            <a:spLocks noGrp="1"/>
          </p:cNvSpPr>
          <p:nvPr>
            <p:ph type="title" hasCustomPrompt="1"/>
          </p:nvPr>
        </p:nvSpPr>
        <p:spPr>
          <a:xfrm>
            <a:off x="4152679" y="1268729"/>
            <a:ext cx="9558553" cy="1192997"/>
          </a:xfrm>
        </p:spPr>
        <p:txBody>
          <a:bodyPr lIns="91440" tIns="0" rIns="91440" bIns="0" anchor="b" anchorCtr="0">
            <a:noAutofit/>
          </a:bodyPr>
          <a:lstStyle>
            <a:lvl1pPr algn="l">
              <a:lnSpc>
                <a:spcPct val="100000"/>
              </a:lnSpc>
              <a:defRPr sz="432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4152678" y="2763635"/>
            <a:ext cx="9558552" cy="4197238"/>
          </a:xfrm>
        </p:spPr>
        <p:txBody>
          <a:bodyPr lIns="91440" tIns="0" rIns="91440" bIns="0">
            <a:normAutofit/>
          </a:bodyPr>
          <a:lstStyle>
            <a:lvl1pPr>
              <a:spcBef>
                <a:spcPts val="1200"/>
              </a:spcBef>
              <a:defRPr sz="2160"/>
            </a:lvl1pPr>
            <a:lvl2pPr>
              <a:spcBef>
                <a:spcPts val="1200"/>
              </a:spcBef>
              <a:defRPr sz="2160"/>
            </a:lvl2pPr>
            <a:lvl3pPr>
              <a:spcBef>
                <a:spcPts val="1200"/>
              </a:spcBef>
              <a:defRPr sz="2160"/>
            </a:lvl3pPr>
            <a:lvl4pPr>
              <a:spcBef>
                <a:spcPts val="1200"/>
              </a:spcBef>
              <a:defRPr sz="2160"/>
            </a:lvl4pPr>
            <a:lvl5pPr>
              <a:spcBef>
                <a:spcPts val="1200"/>
              </a:spcBef>
              <a:defRPr sz="216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2430125" y="548639"/>
            <a:ext cx="1281107" cy="565787"/>
          </a:xfrm>
        </p:spPr>
        <p:txBody>
          <a:bodyPr/>
          <a:lstStyle>
            <a:lvl1pPr>
              <a:defRPr sz="192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48215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11000"/>
            <a:lum/>
          </a:blip>
          <a:srcRect/>
          <a:tile tx="-1143000" ty="247650" sx="94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B6DC2-40C3-9645-EB03-44C75381F94E}"/>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BB17D0-FE3E-0739-199C-006947B45583}"/>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A328F-45AE-1622-A141-F6928ADEB800}"/>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B9A7434-2DB7-4971-B10A-DB657B9A9843}" type="datetimeFigureOut">
              <a:rPr lang="en-US" smtClean="0"/>
              <a:t>12/10/2025</a:t>
            </a:fld>
            <a:endParaRPr lang="en-US"/>
          </a:p>
        </p:txBody>
      </p:sp>
      <p:sp>
        <p:nvSpPr>
          <p:cNvPr id="5" name="Footer Placeholder 4">
            <a:extLst>
              <a:ext uri="{FF2B5EF4-FFF2-40B4-BE49-F238E27FC236}">
                <a16:creationId xmlns:a16="http://schemas.microsoft.com/office/drawing/2014/main" id="{C34C66FC-A0FD-BB28-FE84-32F38D4455D5}"/>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C3DC89-A775-F662-9B32-31D69B7E083F}"/>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7FFC7792-DFB8-408D-89C0-BA0B6076DC1A}" type="slidenum">
              <a:rPr lang="en-US" smtClean="0"/>
              <a:t>‹#›</a:t>
            </a:fld>
            <a:endParaRPr lang="en-US"/>
          </a:p>
        </p:txBody>
      </p:sp>
    </p:spTree>
    <p:extLst>
      <p:ext uri="{BB962C8B-B14F-4D97-AF65-F5344CB8AC3E}">
        <p14:creationId xmlns:p14="http://schemas.microsoft.com/office/powerpoint/2010/main" val="443010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hyperlink" Target="http://www.ibm.com/innovation/us/watson/index.shtml" TargetMode="External"/><Relationship Id="rId2" Type="http://schemas.openxmlformats.org/officeDocument/2006/relationships/hyperlink" Target="https://fortune.com/2012/09/20/ibms-ginni-rometty-looks-ahead/" TargetMode="External"/><Relationship Id="rId1" Type="http://schemas.openxmlformats.org/officeDocument/2006/relationships/slideLayout" Target="../slideLayouts/slideLayout13.xml"/><Relationship Id="rId6" Type="http://schemas.openxmlformats.org/officeDocument/2006/relationships/hyperlink" Target="https://www.youtube.com/watch?v=JLiknq5SV0A" TargetMode="External"/><Relationship Id="rId5" Type="http://schemas.openxmlformats.org/officeDocument/2006/relationships/hyperlink" Target="https://www.ibm.com/watson?mhsrc=ibmsearch_a&amp;mhq=watson" TargetMode="External"/><Relationship Id="rId4" Type="http://schemas.openxmlformats.org/officeDocument/2006/relationships/hyperlink" Target="https://corporateinnovation.berkeley.edu/wp-content/uploads/2020/04/The-Rise-Fall-and-Resurrection-of-IBM-Watson-Health_final.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Text 0"/>
          <p:cNvSpPr/>
          <p:nvPr/>
        </p:nvSpPr>
        <p:spPr>
          <a:xfrm>
            <a:off x="758308" y="2363153"/>
            <a:ext cx="7865523" cy="2138124"/>
          </a:xfrm>
          <a:prstGeom prst="rect">
            <a:avLst/>
          </a:prstGeom>
          <a:noFill/>
          <a:ln/>
        </p:spPr>
        <p:txBody>
          <a:bodyPr wrap="square" lIns="0" tIns="0" rIns="0" bIns="0" rtlCol="0" anchor="t"/>
          <a:lstStyle/>
          <a:p>
            <a:pPr marL="0" indent="0" algn="l">
              <a:lnSpc>
                <a:spcPts val="5600"/>
              </a:lnSpc>
              <a:buNone/>
            </a:pPr>
            <a:r>
              <a:rPr lang="en-US" sz="5400" b="1" dirty="0">
                <a:solidFill>
                  <a:srgbClr val="0070C0"/>
                </a:solidFill>
                <a:latin typeface="Alexandria Semi Bold" pitchFamily="34" charset="0"/>
                <a:ea typeface="Alexandria Semi Bold" pitchFamily="34" charset="-122"/>
                <a:cs typeface="Alexandria Semi Bold" pitchFamily="34" charset="-120"/>
              </a:rPr>
              <a:t>IBM</a:t>
            </a:r>
            <a:r>
              <a:rPr lang="en-US" sz="5400" dirty="0">
                <a:solidFill>
                  <a:srgbClr val="1F1E1E"/>
                </a:solidFill>
                <a:latin typeface="Alexandria Semi Bold" pitchFamily="34" charset="0"/>
                <a:ea typeface="Alexandria Semi Bold" pitchFamily="34" charset="-122"/>
                <a:cs typeface="Alexandria Semi Bold" pitchFamily="34" charset="-120"/>
              </a:rPr>
              <a:t> </a:t>
            </a:r>
            <a:r>
              <a:rPr lang="en-US" sz="5400" b="1" dirty="0">
                <a:solidFill>
                  <a:srgbClr val="1F1E1E"/>
                </a:solidFill>
                <a:latin typeface="Alexandria Semi Bold" pitchFamily="34" charset="0"/>
                <a:ea typeface="Alexandria Semi Bold" pitchFamily="34" charset="-122"/>
                <a:cs typeface="Alexandria Semi Bold" pitchFamily="34" charset="-120"/>
              </a:rPr>
              <a:t>Watson</a:t>
            </a:r>
            <a:r>
              <a:rPr lang="en-US" sz="5400" dirty="0">
                <a:solidFill>
                  <a:srgbClr val="1F1E1E"/>
                </a:solidFill>
                <a:latin typeface="Alexandria Semi Bold" pitchFamily="34" charset="0"/>
                <a:ea typeface="Alexandria Semi Bold" pitchFamily="34" charset="-122"/>
                <a:cs typeface="Alexandria Semi Bold" pitchFamily="34" charset="-120"/>
              </a:rPr>
              <a:t>: </a:t>
            </a:r>
          </a:p>
          <a:p>
            <a:pPr marL="0" indent="0" algn="l">
              <a:lnSpc>
                <a:spcPts val="5600"/>
              </a:lnSpc>
              <a:buNone/>
            </a:pPr>
            <a:r>
              <a:rPr lang="en-US" sz="4000" dirty="0">
                <a:solidFill>
                  <a:srgbClr val="1F1E1E"/>
                </a:solidFill>
                <a:latin typeface="Alexandria Semi Bold" pitchFamily="34" charset="0"/>
                <a:ea typeface="Alexandria Semi Bold" pitchFamily="34" charset="-122"/>
                <a:cs typeface="Alexandria Semi Bold" pitchFamily="34" charset="-120"/>
              </a:rPr>
              <a:t>A look back at the historic Natural Language Processing, Quiz Show Question Answering, Cognitive Platform.</a:t>
            </a:r>
            <a:r>
              <a:rPr lang="en-US" sz="4450" dirty="0">
                <a:solidFill>
                  <a:srgbClr val="1F1E1E"/>
                </a:solidFill>
                <a:latin typeface="Alexandria Semi Bold" pitchFamily="34" charset="0"/>
                <a:ea typeface="Alexandria Semi Bold" pitchFamily="34" charset="-122"/>
                <a:cs typeface="Alexandria Semi Bold" pitchFamily="34" charset="-120"/>
              </a:rPr>
              <a:t> </a:t>
            </a:r>
            <a:endParaRPr lang="en-US" sz="4450" dirty="0"/>
          </a:p>
        </p:txBody>
      </p:sp>
      <p:pic>
        <p:nvPicPr>
          <p:cNvPr id="7" name="Picture 6">
            <a:extLst>
              <a:ext uri="{FF2B5EF4-FFF2-40B4-BE49-F238E27FC236}">
                <a16:creationId xmlns:a16="http://schemas.microsoft.com/office/drawing/2014/main" id="{FF7BCB0E-6696-905E-CED1-353AD69D723E}"/>
              </a:ext>
            </a:extLst>
          </p:cNvPr>
          <p:cNvPicPr>
            <a:picLocks noChangeAspect="1"/>
          </p:cNvPicPr>
          <p:nvPr/>
        </p:nvPicPr>
        <p:blipFill>
          <a:blip r:embed="rId4"/>
          <a:stretch>
            <a:fillRect/>
          </a:stretch>
        </p:blipFill>
        <p:spPr>
          <a:xfrm>
            <a:off x="8385691" y="1502051"/>
            <a:ext cx="5715000" cy="4762500"/>
          </a:xfrm>
          <a:prstGeom prst="rect">
            <a:avLst/>
          </a:prstGeom>
        </p:spPr>
      </p:pic>
      <p:pic>
        <p:nvPicPr>
          <p:cNvPr id="5" name="Picture 4">
            <a:extLst>
              <a:ext uri="{FF2B5EF4-FFF2-40B4-BE49-F238E27FC236}">
                <a16:creationId xmlns:a16="http://schemas.microsoft.com/office/drawing/2014/main" id="{1397C106-3F2F-0A40-2B79-A8D63FCDC3C8}"/>
              </a:ext>
            </a:extLst>
          </p:cNvPr>
          <p:cNvPicPr>
            <a:picLocks noChangeAspect="1"/>
          </p:cNvPicPr>
          <p:nvPr/>
        </p:nvPicPr>
        <p:blipFill>
          <a:blip r:embed="rId5"/>
          <a:stretch>
            <a:fillRect/>
          </a:stretch>
        </p:blipFill>
        <p:spPr>
          <a:xfrm>
            <a:off x="9862339" y="6831476"/>
            <a:ext cx="4695825" cy="1323975"/>
          </a:xfrm>
          <a:prstGeom prst="rect">
            <a:avLst/>
          </a:prstGeom>
        </p:spPr>
      </p:pic>
      <p:sp>
        <p:nvSpPr>
          <p:cNvPr id="8" name="TextBox 7">
            <a:extLst>
              <a:ext uri="{FF2B5EF4-FFF2-40B4-BE49-F238E27FC236}">
                <a16:creationId xmlns:a16="http://schemas.microsoft.com/office/drawing/2014/main" id="{3FEFCE15-79BA-AAD9-0000-D586E2479DA0}"/>
              </a:ext>
            </a:extLst>
          </p:cNvPr>
          <p:cNvSpPr txBox="1"/>
          <p:nvPr/>
        </p:nvSpPr>
        <p:spPr>
          <a:xfrm>
            <a:off x="10701238" y="6727549"/>
            <a:ext cx="3745207" cy="1200329"/>
          </a:xfrm>
          <a:prstGeom prst="rect">
            <a:avLst/>
          </a:prstGeom>
          <a:noFill/>
        </p:spPr>
        <p:txBody>
          <a:bodyPr wrap="square" rtlCol="0">
            <a:spAutoFit/>
          </a:bodyPr>
          <a:lstStyle/>
          <a:p>
            <a:pPr algn="r"/>
            <a:r>
              <a:rPr lang="en-US" dirty="0"/>
              <a:t>Darrell Collison</a:t>
            </a:r>
          </a:p>
          <a:p>
            <a:pPr algn="r"/>
            <a:r>
              <a:rPr lang="en-US" dirty="0"/>
              <a:t>IST 664</a:t>
            </a:r>
          </a:p>
          <a:p>
            <a:pPr algn="r"/>
            <a:r>
              <a:rPr lang="en-US" dirty="0"/>
              <a:t>Fall 2025</a:t>
            </a:r>
          </a:p>
          <a:p>
            <a:pPr algn="r"/>
            <a:r>
              <a:rPr lang="en-US" dirty="0"/>
              <a:t>NLP Application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AB3F2-7156-CE76-73CF-4C84FB3F3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75080-EA8B-5028-CDD3-4DFE51928DFF}"/>
              </a:ext>
            </a:extLst>
          </p:cNvPr>
          <p:cNvSpPr>
            <a:spLocks noGrp="1"/>
          </p:cNvSpPr>
          <p:nvPr>
            <p:ph type="title"/>
          </p:nvPr>
        </p:nvSpPr>
        <p:spPr/>
        <p:txBody>
          <a:bodyPr/>
          <a:lstStyle/>
          <a:p>
            <a:r>
              <a:rPr lang="en-US" sz="5400" b="1" dirty="0">
                <a:solidFill>
                  <a:srgbClr val="1F1E1E"/>
                </a:solidFill>
                <a:latin typeface="Alexandria Semi Bold" pitchFamily="34" charset="0"/>
                <a:ea typeface="Alexandria Semi Bold" pitchFamily="34" charset="-122"/>
                <a:cs typeface="Alexandria Semi Bold" pitchFamily="34" charset="-120"/>
              </a:rPr>
              <a:t>Waston’s </a:t>
            </a:r>
            <a:r>
              <a:rPr lang="en-US" sz="5400" b="1" dirty="0">
                <a:solidFill>
                  <a:srgbClr val="0070C0"/>
                </a:solidFill>
                <a:latin typeface="Alexandria Semi Bold" pitchFamily="34" charset="0"/>
                <a:ea typeface="Alexandria Semi Bold" pitchFamily="34" charset="-122"/>
                <a:cs typeface="Alexandria Semi Bold" pitchFamily="34" charset="-120"/>
              </a:rPr>
              <a:t>Impact</a:t>
            </a:r>
            <a:endParaRPr lang="en-US" dirty="0"/>
          </a:p>
        </p:txBody>
      </p:sp>
      <p:sp>
        <p:nvSpPr>
          <p:cNvPr id="3" name="Content Placeholder 2">
            <a:extLst>
              <a:ext uri="{FF2B5EF4-FFF2-40B4-BE49-F238E27FC236}">
                <a16:creationId xmlns:a16="http://schemas.microsoft.com/office/drawing/2014/main" id="{C8848DD8-4720-88AB-77B1-FAE571B6A358}"/>
              </a:ext>
            </a:extLst>
          </p:cNvPr>
          <p:cNvSpPr>
            <a:spLocks noGrp="1"/>
          </p:cNvSpPr>
          <p:nvPr>
            <p:ph idx="1"/>
          </p:nvPr>
        </p:nvSpPr>
        <p:spPr>
          <a:xfrm>
            <a:off x="1005838" y="2190749"/>
            <a:ext cx="13504102" cy="5551535"/>
          </a:xfrm>
        </p:spPr>
        <p:txBody>
          <a:bodyPr>
            <a:noAutofit/>
          </a:bodyPr>
          <a:lstStyle/>
          <a:p>
            <a:r>
              <a:rPr lang="en-US" sz="2200" dirty="0"/>
              <a:t>Watson was a significant milestone in AI, particularly for natural language processing and machine learning, demonstrating how AI could handle the complexities of human language and answer trivia clues posed with puns and wordplay.</a:t>
            </a:r>
          </a:p>
          <a:p>
            <a:r>
              <a:rPr lang="en-US" sz="2200" dirty="0"/>
              <a:t>“Watson’s ability to incorporate facets of artificial intelligence (AI), such as machine learning, expert system, and natural language processing represented a substantial step forward from Deep Blue, and ushered in a new era of computing: The ‘cognitive’ era.” (Yang)</a:t>
            </a:r>
          </a:p>
          <a:p>
            <a:r>
              <a:rPr lang="en-US" sz="2200" dirty="0"/>
              <a:t>While Watson was ultimately surpassed by many products such as Google’s Gemini and OpenAI's ChatGPT, Watson paved the way for modern AI by proving the commercial viability and power of natural language processing (NLP).</a:t>
            </a:r>
          </a:p>
          <a:p>
            <a:r>
              <a:rPr lang="en-US" sz="2200" dirty="0"/>
              <a:t>Watson's public success encouraged researchers and businesses to explore practical applications for cognitive systems in critical fields like healthcare and law, moving AI out of academic labs and into the enterprise.</a:t>
            </a:r>
          </a:p>
          <a:p>
            <a:r>
              <a:rPr lang="en-US" sz="2200" dirty="0"/>
              <a:t>It also helped set the stage for subsequent innovations like the Large Language Models (LLMs) that power ChatGPT. </a:t>
            </a:r>
          </a:p>
          <a:p>
            <a:r>
              <a:rPr lang="en-US" sz="2200" dirty="0"/>
              <a:t>One of the major differences between Watson and modern LLM based apps are the </a:t>
            </a:r>
            <a:r>
              <a:rPr lang="en-US" sz="2200" dirty="0" err="1"/>
              <a:t>ArchitecturalDifferences</a:t>
            </a:r>
            <a:r>
              <a:rPr lang="en-US" sz="2200" dirty="0"/>
              <a:t>.</a:t>
            </a:r>
          </a:p>
          <a:p>
            <a:pPr lvl="1"/>
            <a:r>
              <a:rPr lang="en-US" sz="1720" dirty="0"/>
              <a:t>The original Jeopardy!-winning Watson (2011) used a "</a:t>
            </a:r>
            <a:r>
              <a:rPr lang="en-US" sz="1720" dirty="0" err="1"/>
              <a:t>DeepQA</a:t>
            </a:r>
            <a:r>
              <a:rPr lang="en-US" sz="1720" dirty="0"/>
              <a:t>" approach, which was an ensemble of many different algorithms for hypothesis generation and evidence scoring. ChatGPT, by contrast, is built on the Transformer architecture (introduced in a 2017 research paper </a:t>
            </a:r>
            <a:r>
              <a:rPr lang="en-US" sz="1720" i="1" dirty="0"/>
              <a:t>Attention Is All You Need</a:t>
            </a:r>
            <a:r>
              <a:rPr lang="en-US" sz="1720" dirty="0"/>
              <a:t>), which uses a self-attention mechanism to process vast amounts of data more efficiently and contextually.</a:t>
            </a:r>
          </a:p>
          <a:p>
            <a:pPr marL="0" indent="0">
              <a:buNone/>
            </a:pPr>
            <a:endParaRPr lang="en-US" sz="2200" dirty="0"/>
          </a:p>
          <a:p>
            <a:pPr marL="0" indent="0">
              <a:buNone/>
            </a:pPr>
            <a:endParaRPr lang="en-US" sz="2200" dirty="0"/>
          </a:p>
          <a:p>
            <a:pPr lvl="1"/>
            <a:endParaRPr lang="en-US" sz="2000" dirty="0"/>
          </a:p>
          <a:p>
            <a:pPr marL="548640" lvl="1" indent="0">
              <a:buNone/>
            </a:pPr>
            <a:endParaRPr lang="en-US" sz="2000" dirty="0"/>
          </a:p>
          <a:p>
            <a:pPr lvl="1"/>
            <a:endParaRPr lang="en-US" sz="2000" dirty="0"/>
          </a:p>
          <a:p>
            <a:pPr lvl="1"/>
            <a:endParaRPr lang="en-US" sz="2000" dirty="0"/>
          </a:p>
        </p:txBody>
      </p:sp>
    </p:spTree>
    <p:extLst>
      <p:ext uri="{BB962C8B-B14F-4D97-AF65-F5344CB8AC3E}">
        <p14:creationId xmlns:p14="http://schemas.microsoft.com/office/powerpoint/2010/main" val="1540574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2578" y="847487"/>
            <a:ext cx="7898844" cy="1170384"/>
          </a:xfrm>
          <a:prstGeom prst="rect">
            <a:avLst/>
          </a:prstGeom>
          <a:noFill/>
          <a:ln/>
        </p:spPr>
        <p:txBody>
          <a:bodyPr wrap="square" lIns="0" tIns="0" rIns="0" bIns="0" rtlCol="0" anchor="t"/>
          <a:lstStyle/>
          <a:p>
            <a:pPr marL="0" indent="0" algn="l">
              <a:lnSpc>
                <a:spcPts val="4600"/>
              </a:lnSpc>
              <a:buNone/>
            </a:pPr>
            <a:r>
              <a:rPr lang="en-US" sz="3650" dirty="0">
                <a:solidFill>
                  <a:srgbClr val="1F1E1E"/>
                </a:solidFill>
                <a:latin typeface="Alexandria Semi Bold" pitchFamily="34" charset="0"/>
                <a:ea typeface="Alexandria Semi Bold" pitchFamily="34" charset="-122"/>
                <a:cs typeface="Alexandria Semi Bold" pitchFamily="34" charset="-120"/>
              </a:rPr>
              <a:t>From Jeopardy! to Enterprise AI: Watson's Evolution</a:t>
            </a:r>
            <a:endParaRPr lang="en-US" sz="3650" dirty="0"/>
          </a:p>
        </p:txBody>
      </p:sp>
      <p:sp>
        <p:nvSpPr>
          <p:cNvPr id="4" name="Shape 1"/>
          <p:cNvSpPr/>
          <p:nvPr/>
        </p:nvSpPr>
        <p:spPr>
          <a:xfrm>
            <a:off x="800457" y="2551509"/>
            <a:ext cx="177879" cy="1057156"/>
          </a:xfrm>
          <a:prstGeom prst="roundRect">
            <a:avLst>
              <a:gd name="adj" fmla="val 42007"/>
            </a:avLst>
          </a:prstGeom>
          <a:solidFill>
            <a:srgbClr val="D5DCF6"/>
          </a:solidFill>
          <a:ln w="7620">
            <a:solidFill>
              <a:srgbClr val="BBC2DC"/>
            </a:solidFill>
            <a:prstDash val="solid"/>
          </a:ln>
        </p:spPr>
        <p:txBody>
          <a:bodyPr/>
          <a:lstStyle/>
          <a:p>
            <a:endParaRPr lang="en-US"/>
          </a:p>
        </p:txBody>
      </p:sp>
      <p:sp>
        <p:nvSpPr>
          <p:cNvPr id="5" name="Shape 2"/>
          <p:cNvSpPr/>
          <p:nvPr/>
        </p:nvSpPr>
        <p:spPr>
          <a:xfrm>
            <a:off x="622578" y="2434709"/>
            <a:ext cx="533638" cy="533638"/>
          </a:xfrm>
          <a:prstGeom prst="roundRect">
            <a:avLst>
              <a:gd name="adj" fmla="val 85676"/>
            </a:avLst>
          </a:prstGeom>
          <a:solidFill>
            <a:srgbClr val="D5DCF6"/>
          </a:solidFill>
          <a:ln w="7620">
            <a:solidFill>
              <a:srgbClr val="BBC2DC"/>
            </a:solidFill>
            <a:prstDash val="solid"/>
          </a:ln>
        </p:spPr>
        <p:txBody>
          <a:bodyPr/>
          <a:lstStyle/>
          <a:p>
            <a:endParaRPr lang="en-US"/>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928" y="2568178"/>
            <a:ext cx="266819" cy="266819"/>
          </a:xfrm>
          <a:prstGeom prst="rect">
            <a:avLst/>
          </a:prstGeom>
        </p:spPr>
      </p:pic>
      <p:sp>
        <p:nvSpPr>
          <p:cNvPr id="7" name="Text 3"/>
          <p:cNvSpPr/>
          <p:nvPr/>
        </p:nvSpPr>
        <p:spPr>
          <a:xfrm>
            <a:off x="1334095" y="2462570"/>
            <a:ext cx="2340888" cy="292537"/>
          </a:xfrm>
          <a:prstGeom prst="rect">
            <a:avLst/>
          </a:prstGeom>
          <a:noFill/>
          <a:ln/>
        </p:spPr>
        <p:txBody>
          <a:bodyPr wrap="none" lIns="0" tIns="0" rIns="0" bIns="0" rtlCol="0" anchor="t"/>
          <a:lstStyle/>
          <a:p>
            <a:pPr marL="0" indent="0" algn="l">
              <a:lnSpc>
                <a:spcPts val="2300"/>
              </a:lnSpc>
              <a:buNone/>
            </a:pPr>
            <a:r>
              <a:rPr lang="en-US" sz="1800" dirty="0">
                <a:solidFill>
                  <a:srgbClr val="3B3535"/>
                </a:solidFill>
                <a:latin typeface="Alexandria Semi Bold" pitchFamily="34" charset="0"/>
                <a:ea typeface="Alexandria Semi Bold" pitchFamily="34" charset="-122"/>
                <a:cs typeface="Alexandria Semi Bold" pitchFamily="34" charset="-120"/>
              </a:rPr>
              <a:t>Quiz Show Marvel</a:t>
            </a:r>
            <a:endParaRPr lang="en-US" sz="1800" dirty="0"/>
          </a:p>
        </p:txBody>
      </p:sp>
      <p:sp>
        <p:nvSpPr>
          <p:cNvPr id="8" name="Text 4"/>
          <p:cNvSpPr/>
          <p:nvPr/>
        </p:nvSpPr>
        <p:spPr>
          <a:xfrm>
            <a:off x="1334095" y="2861786"/>
            <a:ext cx="7187327" cy="569119"/>
          </a:xfrm>
          <a:prstGeom prst="rect">
            <a:avLst/>
          </a:prstGeom>
          <a:noFill/>
          <a:ln/>
        </p:spPr>
        <p:txBody>
          <a:bodyPr wrap="square" lIns="0" tIns="0" rIns="0" bIns="0" rtlCol="0" anchor="t"/>
          <a:lstStyle/>
          <a:p>
            <a:pPr marL="0" indent="0" algn="l">
              <a:lnSpc>
                <a:spcPts val="2200"/>
              </a:lnSpc>
              <a:buNone/>
            </a:pPr>
            <a:r>
              <a:rPr lang="en-US" sz="1400" dirty="0">
                <a:solidFill>
                  <a:srgbClr val="3B3535"/>
                </a:solidFill>
                <a:latin typeface="Sora Light" pitchFamily="34" charset="0"/>
                <a:ea typeface="Sora Light" pitchFamily="34" charset="-122"/>
                <a:cs typeface="Sora Light" pitchFamily="34" charset="-120"/>
              </a:rPr>
              <a:t>Watson began as a groundbreaking demonstration of AI capabilities, capturing global attention with its Jeopardy! victory.</a:t>
            </a:r>
            <a:endParaRPr lang="en-US" sz="1400" dirty="0"/>
          </a:p>
        </p:txBody>
      </p:sp>
      <p:sp>
        <p:nvSpPr>
          <p:cNvPr id="9" name="Shape 5"/>
          <p:cNvSpPr/>
          <p:nvPr/>
        </p:nvSpPr>
        <p:spPr>
          <a:xfrm>
            <a:off x="1067276" y="4053483"/>
            <a:ext cx="177879" cy="1057156"/>
          </a:xfrm>
          <a:prstGeom prst="roundRect">
            <a:avLst>
              <a:gd name="adj" fmla="val 42007"/>
            </a:avLst>
          </a:prstGeom>
          <a:solidFill>
            <a:srgbClr val="D5DCF6"/>
          </a:solidFill>
          <a:ln w="7620">
            <a:solidFill>
              <a:srgbClr val="BBC2DC"/>
            </a:solidFill>
            <a:prstDash val="solid"/>
          </a:ln>
        </p:spPr>
        <p:txBody>
          <a:bodyPr/>
          <a:lstStyle/>
          <a:p>
            <a:endParaRPr lang="en-US"/>
          </a:p>
        </p:txBody>
      </p:sp>
      <p:sp>
        <p:nvSpPr>
          <p:cNvPr id="10" name="Shape 6"/>
          <p:cNvSpPr/>
          <p:nvPr/>
        </p:nvSpPr>
        <p:spPr>
          <a:xfrm>
            <a:off x="889397" y="3936683"/>
            <a:ext cx="533638" cy="533638"/>
          </a:xfrm>
          <a:prstGeom prst="roundRect">
            <a:avLst>
              <a:gd name="adj" fmla="val 85676"/>
            </a:avLst>
          </a:prstGeom>
          <a:solidFill>
            <a:srgbClr val="D5DCF6"/>
          </a:solidFill>
          <a:ln w="7620">
            <a:solidFill>
              <a:srgbClr val="BBC2DC"/>
            </a:solidFill>
            <a:prstDash val="solid"/>
          </a:ln>
        </p:spPr>
        <p:txBody>
          <a:bodyPr/>
          <a:lstStyle/>
          <a:p>
            <a:endParaRPr lang="en-US"/>
          </a:p>
        </p:txBody>
      </p:sp>
      <p:pic>
        <p:nvPicPr>
          <p:cNvPr id="11"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747" y="4070152"/>
            <a:ext cx="266819" cy="266819"/>
          </a:xfrm>
          <a:prstGeom prst="rect">
            <a:avLst/>
          </a:prstGeom>
        </p:spPr>
      </p:pic>
      <p:sp>
        <p:nvSpPr>
          <p:cNvPr id="12" name="Text 7"/>
          <p:cNvSpPr/>
          <p:nvPr/>
        </p:nvSpPr>
        <p:spPr>
          <a:xfrm>
            <a:off x="1600914" y="3964543"/>
            <a:ext cx="2618661" cy="292537"/>
          </a:xfrm>
          <a:prstGeom prst="rect">
            <a:avLst/>
          </a:prstGeom>
          <a:noFill/>
          <a:ln/>
        </p:spPr>
        <p:txBody>
          <a:bodyPr wrap="none" lIns="0" tIns="0" rIns="0" bIns="0" rtlCol="0" anchor="t"/>
          <a:lstStyle/>
          <a:p>
            <a:pPr marL="0" indent="0" algn="l">
              <a:lnSpc>
                <a:spcPts val="2300"/>
              </a:lnSpc>
              <a:buNone/>
            </a:pPr>
            <a:r>
              <a:rPr lang="en-US" sz="1800" dirty="0">
                <a:solidFill>
                  <a:srgbClr val="3B3535"/>
                </a:solidFill>
                <a:latin typeface="Alexandria Semi Bold" pitchFamily="34" charset="0"/>
                <a:ea typeface="Alexandria Semi Bold" pitchFamily="34" charset="-122"/>
                <a:cs typeface="Alexandria Semi Bold" pitchFamily="34" charset="-120"/>
              </a:rPr>
              <a:t>Cloud-Based Platform</a:t>
            </a:r>
            <a:endParaRPr lang="en-US" sz="1800" dirty="0"/>
          </a:p>
        </p:txBody>
      </p:sp>
      <p:sp>
        <p:nvSpPr>
          <p:cNvPr id="13" name="Text 8"/>
          <p:cNvSpPr/>
          <p:nvPr/>
        </p:nvSpPr>
        <p:spPr>
          <a:xfrm>
            <a:off x="1600914" y="4363760"/>
            <a:ext cx="6920508" cy="569119"/>
          </a:xfrm>
          <a:prstGeom prst="rect">
            <a:avLst/>
          </a:prstGeom>
          <a:noFill/>
          <a:ln/>
        </p:spPr>
        <p:txBody>
          <a:bodyPr wrap="square" lIns="0" tIns="0" rIns="0" bIns="0" rtlCol="0" anchor="t"/>
          <a:lstStyle/>
          <a:p>
            <a:pPr marL="0" indent="0" algn="l">
              <a:lnSpc>
                <a:spcPts val="2200"/>
              </a:lnSpc>
              <a:buNone/>
            </a:pPr>
            <a:r>
              <a:rPr lang="en-US" sz="1400" dirty="0">
                <a:solidFill>
                  <a:srgbClr val="3B3535"/>
                </a:solidFill>
                <a:latin typeface="Sora Light" pitchFamily="34" charset="0"/>
                <a:ea typeface="Sora Light" pitchFamily="34" charset="-122"/>
                <a:cs typeface="Sora Light" pitchFamily="34" charset="-120"/>
              </a:rPr>
              <a:t>Transitioned to a powerful cloud-based AI platform designed to solve real business challenges across industries.</a:t>
            </a:r>
            <a:endParaRPr lang="en-US" sz="1400" dirty="0"/>
          </a:p>
        </p:txBody>
      </p:sp>
      <p:sp>
        <p:nvSpPr>
          <p:cNvPr id="14" name="Shape 9"/>
          <p:cNvSpPr/>
          <p:nvPr/>
        </p:nvSpPr>
        <p:spPr>
          <a:xfrm>
            <a:off x="1334095" y="5555456"/>
            <a:ext cx="177879" cy="1057156"/>
          </a:xfrm>
          <a:prstGeom prst="roundRect">
            <a:avLst>
              <a:gd name="adj" fmla="val 42007"/>
            </a:avLst>
          </a:prstGeom>
          <a:solidFill>
            <a:srgbClr val="D5DCF6"/>
          </a:solidFill>
          <a:ln w="7620">
            <a:solidFill>
              <a:srgbClr val="BBC2DC"/>
            </a:solidFill>
            <a:prstDash val="solid"/>
          </a:ln>
        </p:spPr>
        <p:txBody>
          <a:bodyPr/>
          <a:lstStyle/>
          <a:p>
            <a:endParaRPr lang="en-US"/>
          </a:p>
        </p:txBody>
      </p:sp>
      <p:sp>
        <p:nvSpPr>
          <p:cNvPr id="15" name="Shape 10"/>
          <p:cNvSpPr/>
          <p:nvPr/>
        </p:nvSpPr>
        <p:spPr>
          <a:xfrm>
            <a:off x="1156216" y="5438656"/>
            <a:ext cx="533638" cy="533638"/>
          </a:xfrm>
          <a:prstGeom prst="roundRect">
            <a:avLst>
              <a:gd name="adj" fmla="val 85676"/>
            </a:avLst>
          </a:prstGeom>
          <a:solidFill>
            <a:srgbClr val="D5DCF6"/>
          </a:solidFill>
          <a:ln w="7620">
            <a:solidFill>
              <a:srgbClr val="BBC2DC"/>
            </a:solidFill>
            <a:prstDash val="solid"/>
          </a:ln>
        </p:spPr>
        <p:txBody>
          <a:bodyPr/>
          <a:lstStyle/>
          <a:p>
            <a:endParaRPr lang="en-US"/>
          </a:p>
        </p:txBody>
      </p:sp>
      <p:pic>
        <p:nvPicPr>
          <p:cNvPr id="16"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9566" y="5572125"/>
            <a:ext cx="266819" cy="266819"/>
          </a:xfrm>
          <a:prstGeom prst="rect">
            <a:avLst/>
          </a:prstGeom>
        </p:spPr>
      </p:pic>
      <p:sp>
        <p:nvSpPr>
          <p:cNvPr id="17" name="Text 11"/>
          <p:cNvSpPr/>
          <p:nvPr/>
        </p:nvSpPr>
        <p:spPr>
          <a:xfrm>
            <a:off x="1867733" y="5466517"/>
            <a:ext cx="2340888" cy="292537"/>
          </a:xfrm>
          <a:prstGeom prst="rect">
            <a:avLst/>
          </a:prstGeom>
          <a:noFill/>
          <a:ln/>
        </p:spPr>
        <p:txBody>
          <a:bodyPr wrap="none" lIns="0" tIns="0" rIns="0" bIns="0" rtlCol="0" anchor="t"/>
          <a:lstStyle/>
          <a:p>
            <a:pPr marL="0" indent="0" algn="l">
              <a:lnSpc>
                <a:spcPts val="2300"/>
              </a:lnSpc>
              <a:buNone/>
            </a:pPr>
            <a:r>
              <a:rPr lang="en-US" sz="1800" dirty="0">
                <a:solidFill>
                  <a:srgbClr val="3B3535"/>
                </a:solidFill>
                <a:latin typeface="Alexandria Semi Bold" pitchFamily="34" charset="0"/>
                <a:ea typeface="Alexandria Semi Bold" pitchFamily="34" charset="-122"/>
                <a:cs typeface="Alexandria Semi Bold" pitchFamily="34" charset="-120"/>
              </a:rPr>
              <a:t>Industry Solutions</a:t>
            </a:r>
            <a:endParaRPr lang="en-US" sz="1800" dirty="0"/>
          </a:p>
        </p:txBody>
      </p:sp>
      <p:sp>
        <p:nvSpPr>
          <p:cNvPr id="18" name="Text 12"/>
          <p:cNvSpPr/>
          <p:nvPr/>
        </p:nvSpPr>
        <p:spPr>
          <a:xfrm>
            <a:off x="1867733" y="5865733"/>
            <a:ext cx="6653689" cy="569119"/>
          </a:xfrm>
          <a:prstGeom prst="rect">
            <a:avLst/>
          </a:prstGeom>
          <a:noFill/>
          <a:ln/>
        </p:spPr>
        <p:txBody>
          <a:bodyPr wrap="square" lIns="0" tIns="0" rIns="0" bIns="0" rtlCol="0" anchor="t"/>
          <a:lstStyle/>
          <a:p>
            <a:pPr marL="0" indent="0" algn="l">
              <a:lnSpc>
                <a:spcPts val="2200"/>
              </a:lnSpc>
              <a:buNone/>
            </a:pPr>
            <a:r>
              <a:rPr lang="en-US" sz="1400" dirty="0">
                <a:solidFill>
                  <a:srgbClr val="3B3535"/>
                </a:solidFill>
                <a:latin typeface="Sora Light" pitchFamily="34" charset="0"/>
                <a:ea typeface="Sora Light" pitchFamily="34" charset="-122"/>
                <a:cs typeface="Sora Light" pitchFamily="34" charset="-120"/>
              </a:rPr>
              <a:t>Developed tailored AI applications for healthcare, finance, customer service, supply chain, and legal sectors with enterprise-grade security.</a:t>
            </a:r>
            <a:endParaRPr lang="en-US" sz="1400" dirty="0"/>
          </a:p>
        </p:txBody>
      </p:sp>
      <p:sp>
        <p:nvSpPr>
          <p:cNvPr id="19" name="Text 13"/>
          <p:cNvSpPr/>
          <p:nvPr/>
        </p:nvSpPr>
        <p:spPr>
          <a:xfrm>
            <a:off x="622578" y="6812875"/>
            <a:ext cx="7898844" cy="569119"/>
          </a:xfrm>
          <a:prstGeom prst="rect">
            <a:avLst/>
          </a:prstGeom>
          <a:noFill/>
          <a:ln/>
        </p:spPr>
        <p:txBody>
          <a:bodyPr wrap="square" lIns="0" tIns="0" rIns="0" bIns="0" rtlCol="0" anchor="t"/>
          <a:lstStyle/>
          <a:p>
            <a:pPr marL="0" indent="0" algn="l">
              <a:lnSpc>
                <a:spcPts val="2200"/>
              </a:lnSpc>
              <a:buNone/>
            </a:pPr>
            <a:r>
              <a:rPr lang="en-US" sz="1400" dirty="0">
                <a:solidFill>
                  <a:srgbClr val="3B3535"/>
                </a:solidFill>
                <a:latin typeface="Sora Light" pitchFamily="34" charset="0"/>
                <a:ea typeface="Sora Light" pitchFamily="34" charset="-122"/>
                <a:cs typeface="Sora Light" pitchFamily="34" charset="-120"/>
              </a:rPr>
              <a:t>Watson's journey reflects IBM's commitment to transforming AI from experimental technology into practical business solutions that drive measurable results.</a:t>
            </a:r>
            <a:endParaRPr lang="en-US" sz="1400" dirty="0"/>
          </a:p>
        </p:txBody>
      </p:sp>
      <p:pic>
        <p:nvPicPr>
          <p:cNvPr id="20" name="Picture 19">
            <a:extLst>
              <a:ext uri="{FF2B5EF4-FFF2-40B4-BE49-F238E27FC236}">
                <a16:creationId xmlns:a16="http://schemas.microsoft.com/office/drawing/2014/main" id="{98F6E9FA-BDCE-095C-CA9A-6B7B5835FCC5}"/>
              </a:ext>
            </a:extLst>
          </p:cNvPr>
          <p:cNvPicPr>
            <a:picLocks noChangeAspect="1"/>
          </p:cNvPicPr>
          <p:nvPr/>
        </p:nvPicPr>
        <p:blipFill>
          <a:blip r:embed="rId9"/>
          <a:stretch>
            <a:fillRect/>
          </a:stretch>
        </p:blipFill>
        <p:spPr>
          <a:xfrm>
            <a:off x="9143999" y="0"/>
            <a:ext cx="5486401"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21CB4-8859-43F8-128D-730FBE49C7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75103-F13F-9C11-0BBC-20A19C7085B8}"/>
              </a:ext>
            </a:extLst>
          </p:cNvPr>
          <p:cNvSpPr>
            <a:spLocks noGrp="1"/>
          </p:cNvSpPr>
          <p:nvPr>
            <p:ph type="title"/>
          </p:nvPr>
        </p:nvSpPr>
        <p:spPr/>
        <p:txBody>
          <a:bodyPr/>
          <a:lstStyle/>
          <a:p>
            <a:r>
              <a:rPr lang="en-US" sz="5400" b="1" dirty="0">
                <a:solidFill>
                  <a:srgbClr val="0070C0"/>
                </a:solidFill>
                <a:latin typeface="Alexandria Semi Bold" pitchFamily="34" charset="0"/>
                <a:ea typeface="Alexandria Semi Bold" pitchFamily="34" charset="-122"/>
                <a:cs typeface="Alexandria Semi Bold" pitchFamily="34" charset="-120"/>
              </a:rPr>
              <a:t>References</a:t>
            </a:r>
            <a:endParaRPr lang="en-US" dirty="0"/>
          </a:p>
        </p:txBody>
      </p:sp>
      <p:sp>
        <p:nvSpPr>
          <p:cNvPr id="3" name="Content Placeholder 2">
            <a:extLst>
              <a:ext uri="{FF2B5EF4-FFF2-40B4-BE49-F238E27FC236}">
                <a16:creationId xmlns:a16="http://schemas.microsoft.com/office/drawing/2014/main" id="{503B4F35-2ECE-DE59-CB70-EE8FB24CB839}"/>
              </a:ext>
            </a:extLst>
          </p:cNvPr>
          <p:cNvSpPr>
            <a:spLocks noGrp="1"/>
          </p:cNvSpPr>
          <p:nvPr>
            <p:ph idx="1"/>
          </p:nvPr>
        </p:nvSpPr>
        <p:spPr>
          <a:xfrm>
            <a:off x="1005839" y="2190750"/>
            <a:ext cx="13339838" cy="5221606"/>
          </a:xfrm>
        </p:spPr>
        <p:txBody>
          <a:bodyPr>
            <a:noAutofit/>
          </a:bodyPr>
          <a:lstStyle/>
          <a:p>
            <a:r>
              <a:rPr lang="en-US" sz="2200" dirty="0"/>
              <a:t>Hempel, Jessi. </a:t>
            </a:r>
            <a:r>
              <a:rPr lang="en-US" sz="2200" i="1" dirty="0"/>
              <a:t>IBM’s Ginni Rometty looks ahead</a:t>
            </a:r>
            <a:r>
              <a:rPr lang="en-US" sz="2200" dirty="0"/>
              <a:t>. Fortune Magazine, September 20, 2012.  </a:t>
            </a:r>
            <a:r>
              <a:rPr lang="en-US" sz="2200" dirty="0">
                <a:hlinkClick r:id="rId2"/>
              </a:rPr>
              <a:t>https://fortune.com/2012/09/20/ibms-ginni-rometty-looks-ahead/</a:t>
            </a:r>
            <a:r>
              <a:rPr lang="en-US" sz="2200" dirty="0"/>
              <a:t>  </a:t>
            </a:r>
          </a:p>
          <a:p>
            <a:r>
              <a:rPr lang="en-US" sz="2200" dirty="0"/>
              <a:t>High, Rob et al. In collaboration with the International Technical Support Organization (ITSO) of IBM Research.            </a:t>
            </a:r>
            <a:r>
              <a:rPr lang="en-US" sz="2200" i="1" dirty="0"/>
              <a:t>The Era of Cognitive Systems: An Inside Look at IBM Watson and How it Works. </a:t>
            </a:r>
            <a:r>
              <a:rPr lang="en-US" sz="2200" dirty="0"/>
              <a:t>Redguides for Business Leaders.</a:t>
            </a:r>
            <a:r>
              <a:rPr lang="en-US" sz="2200" i="1" dirty="0"/>
              <a:t> </a:t>
            </a:r>
            <a:r>
              <a:rPr lang="en-US" sz="2200" i="1" dirty="0">
                <a:hlinkClick r:id="rId3"/>
              </a:rPr>
              <a:t>http://www.ibm.com/innovation/us/watson/index.shtml</a:t>
            </a:r>
            <a:r>
              <a:rPr lang="en-US" sz="2200" i="1" dirty="0"/>
              <a:t> </a:t>
            </a:r>
          </a:p>
          <a:p>
            <a:r>
              <a:rPr lang="en-US" sz="2200" dirty="0"/>
              <a:t>Yang, </a:t>
            </a:r>
            <a:r>
              <a:rPr lang="en-US" sz="2200" dirty="0" err="1"/>
              <a:t>Jialei</a:t>
            </a:r>
            <a:r>
              <a:rPr lang="en-US" sz="2200" dirty="0"/>
              <a:t> et al. </a:t>
            </a:r>
            <a:r>
              <a:rPr lang="en-US" sz="2200" i="1" dirty="0"/>
              <a:t>The Rise, Fall, and Resurrection of IBM Watson Health. </a:t>
            </a:r>
            <a:r>
              <a:rPr lang="en-US" sz="2200" dirty="0"/>
              <a:t>UC Berkeley and University of Oulu, Research Project 2019 Fall, Published 2020 </a:t>
            </a:r>
            <a:r>
              <a:rPr lang="en-US" sz="2200" dirty="0">
                <a:hlinkClick r:id="rId4"/>
              </a:rPr>
              <a:t>https://corporateinnovation.berkeley.edu/wp-content/uploads/2020/04/The-Rise-Fall-and-Resurrection-of-IBM-Watson-Health_final.pdf</a:t>
            </a:r>
            <a:r>
              <a:rPr lang="en-US" sz="2200" dirty="0"/>
              <a:t> </a:t>
            </a:r>
          </a:p>
          <a:p>
            <a:r>
              <a:rPr lang="en-US" sz="2200" i="1" dirty="0"/>
              <a:t>IBM Watson to </a:t>
            </a:r>
            <a:r>
              <a:rPr lang="en-US" sz="2200" i="1" dirty="0" err="1"/>
              <a:t>watsonx</a:t>
            </a:r>
            <a:r>
              <a:rPr lang="en-US" sz="2200" dirty="0"/>
              <a:t> </a:t>
            </a:r>
            <a:r>
              <a:rPr lang="en-US" sz="2200" dirty="0">
                <a:hlinkClick r:id="rId5"/>
              </a:rPr>
              <a:t>https://www.ibm.com/watson?mhsrc=ibmsearch_a&amp;mhq=watson</a:t>
            </a:r>
            <a:r>
              <a:rPr lang="en-US" sz="2200" dirty="0"/>
              <a:t> </a:t>
            </a:r>
          </a:p>
          <a:p>
            <a:r>
              <a:rPr lang="en-US" sz="2200" dirty="0" err="1"/>
              <a:t>Slidebean</a:t>
            </a:r>
            <a:r>
              <a:rPr lang="en-US" sz="2200" dirty="0"/>
              <a:t> YouTube Channel.</a:t>
            </a:r>
            <a:r>
              <a:rPr lang="en-US" sz="2200" i="1" dirty="0"/>
              <a:t> How IBM Got Crushed by ChatGPT. </a:t>
            </a:r>
            <a:r>
              <a:rPr lang="en-US" sz="2200" dirty="0"/>
              <a:t>August 6, 2024. </a:t>
            </a:r>
            <a:r>
              <a:rPr lang="en-US" sz="2200" dirty="0">
                <a:hlinkClick r:id="rId6"/>
              </a:rPr>
              <a:t>https://www.youtube.com/watch?v=JLiknq5SV0A</a:t>
            </a:r>
            <a:r>
              <a:rPr lang="en-US" sz="2200" dirty="0"/>
              <a:t> </a:t>
            </a:r>
          </a:p>
          <a:p>
            <a:r>
              <a:rPr lang="en-US" sz="2200" dirty="0"/>
              <a:t>AI assistance from Google Gemini for comprehensive search overview, and Gamma for Ppt template construction.</a:t>
            </a:r>
          </a:p>
        </p:txBody>
      </p:sp>
    </p:spTree>
    <p:extLst>
      <p:ext uri="{BB962C8B-B14F-4D97-AF65-F5344CB8AC3E}">
        <p14:creationId xmlns:p14="http://schemas.microsoft.com/office/powerpoint/2010/main" val="1502610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a:extLst>
            <a:ext uri="{FF2B5EF4-FFF2-40B4-BE49-F238E27FC236}">
              <a16:creationId xmlns:a16="http://schemas.microsoft.com/office/drawing/2014/main" id="{62F2AD40-90D5-80A7-A99F-44523BFB73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27CBF-6A1F-06B6-76CB-27571EF64FDC}"/>
              </a:ext>
            </a:extLst>
          </p:cNvPr>
          <p:cNvSpPr>
            <a:spLocks noGrp="1"/>
          </p:cNvSpPr>
          <p:nvPr>
            <p:ph type="title"/>
          </p:nvPr>
        </p:nvSpPr>
        <p:spPr/>
        <p:txBody>
          <a:bodyPr>
            <a:normAutofit/>
          </a:bodyPr>
          <a:lstStyle/>
          <a:p>
            <a:r>
              <a:rPr lang="en-US" sz="8000" b="1" dirty="0">
                <a:solidFill>
                  <a:srgbClr val="0070C0"/>
                </a:solidFill>
                <a:latin typeface="Alexandria Semi Bold" pitchFamily="34" charset="0"/>
                <a:ea typeface="Alexandria Semi Bold" pitchFamily="34" charset="-122"/>
                <a:cs typeface="Alexandria Semi Bold" pitchFamily="34" charset="-120"/>
              </a:rPr>
              <a:t>Questions??</a:t>
            </a:r>
            <a:endParaRPr lang="en-US" sz="8000" dirty="0"/>
          </a:p>
        </p:txBody>
      </p:sp>
      <p:pic>
        <p:nvPicPr>
          <p:cNvPr id="4" name="Content Placeholder 3">
            <a:extLst>
              <a:ext uri="{FF2B5EF4-FFF2-40B4-BE49-F238E27FC236}">
                <a16:creationId xmlns:a16="http://schemas.microsoft.com/office/drawing/2014/main" id="{A8461DC4-4974-7A06-0778-C8B935A6EDFE}"/>
              </a:ext>
            </a:extLst>
          </p:cNvPr>
          <p:cNvPicPr>
            <a:picLocks noGrp="1" noChangeAspect="1"/>
          </p:cNvPicPr>
          <p:nvPr>
            <p:ph idx="1"/>
          </p:nvPr>
        </p:nvPicPr>
        <p:blipFill>
          <a:blip r:embed="rId3"/>
          <a:stretch>
            <a:fillRect/>
          </a:stretch>
        </p:blipFill>
        <p:spPr>
          <a:xfrm>
            <a:off x="9634626" y="4037013"/>
            <a:ext cx="3002808" cy="3754437"/>
          </a:xfrm>
          <a:prstGeom prst="rect">
            <a:avLst/>
          </a:prstGeom>
        </p:spPr>
      </p:pic>
      <p:pic>
        <p:nvPicPr>
          <p:cNvPr id="6" name="Picture 5">
            <a:extLst>
              <a:ext uri="{FF2B5EF4-FFF2-40B4-BE49-F238E27FC236}">
                <a16:creationId xmlns:a16="http://schemas.microsoft.com/office/drawing/2014/main" id="{213AD081-D215-208A-B3FB-2275B4C28E9B}"/>
              </a:ext>
            </a:extLst>
          </p:cNvPr>
          <p:cNvPicPr>
            <a:picLocks noChangeAspect="1"/>
          </p:cNvPicPr>
          <p:nvPr/>
        </p:nvPicPr>
        <p:blipFill>
          <a:blip r:embed="rId4"/>
          <a:stretch>
            <a:fillRect/>
          </a:stretch>
        </p:blipFill>
        <p:spPr>
          <a:xfrm>
            <a:off x="956678" y="2157266"/>
            <a:ext cx="3609975" cy="2106701"/>
          </a:xfrm>
          <a:prstGeom prst="rect">
            <a:avLst/>
          </a:prstGeom>
        </p:spPr>
      </p:pic>
      <p:pic>
        <p:nvPicPr>
          <p:cNvPr id="7" name="Picture 6">
            <a:extLst>
              <a:ext uri="{FF2B5EF4-FFF2-40B4-BE49-F238E27FC236}">
                <a16:creationId xmlns:a16="http://schemas.microsoft.com/office/drawing/2014/main" id="{26624D78-019D-3982-44F4-F532BDD0CC66}"/>
              </a:ext>
            </a:extLst>
          </p:cNvPr>
          <p:cNvPicPr>
            <a:picLocks noChangeAspect="1"/>
          </p:cNvPicPr>
          <p:nvPr/>
        </p:nvPicPr>
        <p:blipFill>
          <a:blip r:embed="rId5"/>
          <a:stretch>
            <a:fillRect/>
          </a:stretch>
        </p:blipFill>
        <p:spPr>
          <a:xfrm>
            <a:off x="5494056" y="3406875"/>
            <a:ext cx="3213166" cy="2246673"/>
          </a:xfrm>
          <a:prstGeom prst="rect">
            <a:avLst/>
          </a:prstGeom>
        </p:spPr>
      </p:pic>
    </p:spTree>
    <p:extLst>
      <p:ext uri="{BB962C8B-B14F-4D97-AF65-F5344CB8AC3E}">
        <p14:creationId xmlns:p14="http://schemas.microsoft.com/office/powerpoint/2010/main" val="1601195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B207D-D16E-006B-18C8-84E6FE46754D}"/>
              </a:ext>
            </a:extLst>
          </p:cNvPr>
          <p:cNvSpPr>
            <a:spLocks noGrp="1"/>
          </p:cNvSpPr>
          <p:nvPr>
            <p:ph type="title"/>
          </p:nvPr>
        </p:nvSpPr>
        <p:spPr/>
        <p:txBody>
          <a:bodyPr/>
          <a:lstStyle/>
          <a:p>
            <a:r>
              <a:rPr lang="en-US" sz="5400" b="1" dirty="0">
                <a:solidFill>
                  <a:srgbClr val="0070C0"/>
                </a:solidFill>
                <a:latin typeface="Alexandria Semi Bold" pitchFamily="34" charset="0"/>
                <a:ea typeface="Alexandria Semi Bold" pitchFamily="34" charset="-122"/>
                <a:cs typeface="Alexandria Semi Bold" pitchFamily="34" charset="-120"/>
              </a:rPr>
              <a:t>IBM: </a:t>
            </a:r>
            <a:r>
              <a:rPr lang="en-US" sz="5400" b="1" dirty="0">
                <a:solidFill>
                  <a:srgbClr val="1F1E1E"/>
                </a:solidFill>
                <a:latin typeface="Alexandria Semi Bold" pitchFamily="34" charset="0"/>
                <a:ea typeface="Alexandria Semi Bold" pitchFamily="34" charset="-122"/>
                <a:cs typeface="Alexandria Semi Bold" pitchFamily="34" charset="-120"/>
              </a:rPr>
              <a:t>History</a:t>
            </a:r>
            <a:endParaRPr lang="en-US" dirty="0"/>
          </a:p>
        </p:txBody>
      </p:sp>
      <p:sp>
        <p:nvSpPr>
          <p:cNvPr id="3" name="Content Placeholder 2">
            <a:extLst>
              <a:ext uri="{FF2B5EF4-FFF2-40B4-BE49-F238E27FC236}">
                <a16:creationId xmlns:a16="http://schemas.microsoft.com/office/drawing/2014/main" id="{E1B8C17A-9DB7-202D-6D0F-18F1A37A2BC7}"/>
              </a:ext>
            </a:extLst>
          </p:cNvPr>
          <p:cNvSpPr>
            <a:spLocks noGrp="1"/>
          </p:cNvSpPr>
          <p:nvPr>
            <p:ph idx="1"/>
          </p:nvPr>
        </p:nvSpPr>
        <p:spPr>
          <a:xfrm>
            <a:off x="1005839" y="2190750"/>
            <a:ext cx="13077016" cy="5221606"/>
          </a:xfrm>
        </p:spPr>
        <p:txBody>
          <a:bodyPr>
            <a:noAutofit/>
          </a:bodyPr>
          <a:lstStyle/>
          <a:p>
            <a:r>
              <a:rPr lang="en-US" sz="2200" dirty="0"/>
              <a:t>IBM was founded in 1911 as the Computing Tabulating Recording Company (CTR) whose major product was punch cards for mechanical tabulating systems. </a:t>
            </a:r>
          </a:p>
          <a:p>
            <a:r>
              <a:rPr lang="en-US" sz="2200" dirty="0"/>
              <a:t>As computing advanced to the digital age, they pivoted in the late 1950s to building computer mainframes for business and soon became the most valuable public corporation in the world. </a:t>
            </a:r>
          </a:p>
          <a:p>
            <a:r>
              <a:rPr lang="en-US" sz="2200" dirty="0"/>
              <a:t>The peak however may have led to a culture of corporate complacency and they soon failed to fully pivot as micro or “personal” computers became more popular with uses.</a:t>
            </a:r>
          </a:p>
          <a:p>
            <a:r>
              <a:rPr lang="en-US" sz="2200" dirty="0"/>
              <a:t>Their executives are often remembered as having scoffed at the idea that PCs could ever replace the functionality of mainframe computing for major business operations. However, PCs soon did replace the mainframe and IBM went through several major periods of contraction. </a:t>
            </a:r>
          </a:p>
          <a:p>
            <a:r>
              <a:rPr lang="en-US" sz="2200" dirty="0"/>
              <a:t>In 2011 Virginia Marie Rometty was appointed CEO of IBM. She became the first woman CEO of IBM, but was also the first non-MBA and engineer to lead the company since mathematician T. Vincent Learson (1971- 1973). (Hempel) </a:t>
            </a:r>
          </a:p>
          <a:p>
            <a:r>
              <a:rPr lang="en-US" sz="2200" dirty="0"/>
              <a:t>After decades of declining revenues, she vowed to return the company to its innovative roots, and fast-tracked approval for several new products including, IBM Cloud, Quantum computing productions, and Watson. </a:t>
            </a:r>
          </a:p>
        </p:txBody>
      </p:sp>
    </p:spTree>
    <p:extLst>
      <p:ext uri="{BB962C8B-B14F-4D97-AF65-F5344CB8AC3E}">
        <p14:creationId xmlns:p14="http://schemas.microsoft.com/office/powerpoint/2010/main" val="3824428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65C9-60D1-132A-AB0F-3E8D0E82A84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B197CD3-D5A5-2602-48B4-3D2F0ABDBB81}"/>
              </a:ext>
            </a:extLst>
          </p:cNvPr>
          <p:cNvPicPr>
            <a:picLocks noGrp="1" noChangeAspect="1"/>
          </p:cNvPicPr>
          <p:nvPr>
            <p:ph sz="half" idx="2"/>
          </p:nvPr>
        </p:nvPicPr>
        <p:blipFill>
          <a:blip r:embed="rId2"/>
          <a:stretch>
            <a:fillRect/>
          </a:stretch>
        </p:blipFill>
        <p:spPr>
          <a:xfrm>
            <a:off x="-4712" y="0"/>
            <a:ext cx="14635112" cy="8229600"/>
          </a:xfrm>
          <a:prstGeom prst="rect">
            <a:avLst/>
          </a:prstGeom>
        </p:spPr>
      </p:pic>
      <p:sp>
        <p:nvSpPr>
          <p:cNvPr id="4" name="Slide Number Placeholder 3">
            <a:extLst>
              <a:ext uri="{FF2B5EF4-FFF2-40B4-BE49-F238E27FC236}">
                <a16:creationId xmlns:a16="http://schemas.microsoft.com/office/drawing/2014/main" id="{0C07BC9D-BB04-558B-F733-B573B02D540F}"/>
              </a:ext>
            </a:extLst>
          </p:cNvPr>
          <p:cNvSpPr>
            <a:spLocks noGrp="1"/>
          </p:cNvSpPr>
          <p:nvPr>
            <p:ph type="sldNum" sz="quarter" idx="10"/>
          </p:nvPr>
        </p:nvSpPr>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291394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52CCD-5A8E-EAEE-2E51-C5859D1EE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1AFBC-1943-0B23-BAAC-7FB9168B565C}"/>
              </a:ext>
            </a:extLst>
          </p:cNvPr>
          <p:cNvSpPr>
            <a:spLocks noGrp="1"/>
          </p:cNvSpPr>
          <p:nvPr>
            <p:ph type="title"/>
          </p:nvPr>
        </p:nvSpPr>
        <p:spPr/>
        <p:txBody>
          <a:bodyPr/>
          <a:lstStyle/>
          <a:p>
            <a:pPr>
              <a:lnSpc>
                <a:spcPts val="4750"/>
              </a:lnSpc>
            </a:pPr>
            <a:r>
              <a:rPr lang="en-US" sz="5400" b="1" dirty="0">
                <a:solidFill>
                  <a:srgbClr val="1F1E1E"/>
                </a:solidFill>
                <a:latin typeface="Alexandria Semi Bold" pitchFamily="34" charset="0"/>
                <a:ea typeface="Alexandria Semi Bold" pitchFamily="34" charset="-122"/>
                <a:cs typeface="Alexandria Semi Bold" pitchFamily="34" charset="-120"/>
              </a:rPr>
              <a:t>What is </a:t>
            </a:r>
            <a:r>
              <a:rPr lang="en-US" sz="5400" b="1" dirty="0">
                <a:solidFill>
                  <a:srgbClr val="0070C0"/>
                </a:solidFill>
                <a:latin typeface="Alexandria Semi Bold" pitchFamily="34" charset="0"/>
                <a:ea typeface="Alexandria Semi Bold" pitchFamily="34" charset="-122"/>
                <a:cs typeface="Alexandria Semi Bold" pitchFamily="34" charset="-120"/>
              </a:rPr>
              <a:t>IBM </a:t>
            </a:r>
            <a:r>
              <a:rPr lang="en-US" sz="5400" b="1" dirty="0">
                <a:solidFill>
                  <a:srgbClr val="1F1E1E"/>
                </a:solidFill>
                <a:latin typeface="Alexandria Semi Bold" pitchFamily="34" charset="0"/>
                <a:ea typeface="Alexandria Semi Bold" pitchFamily="34" charset="-122"/>
                <a:cs typeface="Alexandria Semi Bold" pitchFamily="34" charset="-120"/>
              </a:rPr>
              <a:t>Waston?</a:t>
            </a:r>
            <a:endParaRPr lang="en-US" sz="4800" dirty="0"/>
          </a:p>
        </p:txBody>
      </p:sp>
      <p:sp>
        <p:nvSpPr>
          <p:cNvPr id="3" name="Content Placeholder 2">
            <a:extLst>
              <a:ext uri="{FF2B5EF4-FFF2-40B4-BE49-F238E27FC236}">
                <a16:creationId xmlns:a16="http://schemas.microsoft.com/office/drawing/2014/main" id="{325B4FDE-8278-E566-C136-F981C8C0BDFA}"/>
              </a:ext>
            </a:extLst>
          </p:cNvPr>
          <p:cNvSpPr>
            <a:spLocks noGrp="1"/>
          </p:cNvSpPr>
          <p:nvPr>
            <p:ph idx="1"/>
          </p:nvPr>
        </p:nvSpPr>
        <p:spPr>
          <a:xfrm>
            <a:off x="1005839" y="2190749"/>
            <a:ext cx="13252230" cy="5551535"/>
          </a:xfrm>
        </p:spPr>
        <p:txBody>
          <a:bodyPr>
            <a:noAutofit/>
          </a:bodyPr>
          <a:lstStyle/>
          <a:p>
            <a:r>
              <a:rPr lang="en-US" sz="2200" dirty="0"/>
              <a:t>IBM Watson began as a project in 2004 after the company’s research manager Charles Lickel, saw Ken Jennings compete in Jeopardy during his historic 74 game win streak.</a:t>
            </a:r>
          </a:p>
          <a:p>
            <a:r>
              <a:rPr lang="en-US" sz="2200" dirty="0"/>
              <a:t>After the success they had developing Deep </a:t>
            </a:r>
            <a:r>
              <a:rPr lang="en-US" sz="2200" dirty="0">
                <a:solidFill>
                  <a:srgbClr val="0070C0"/>
                </a:solidFill>
              </a:rPr>
              <a:t>Blue</a:t>
            </a:r>
            <a:r>
              <a:rPr lang="en-US" sz="2200" dirty="0"/>
              <a:t>, which in 1996 became the first computer to win a game of chess and then match against a reigning world champion (Garry Kasparov) under regular time controls, the research team sought new challenges to the tools they were building.</a:t>
            </a:r>
          </a:p>
          <a:p>
            <a:r>
              <a:rPr lang="en-US" sz="2200" dirty="0"/>
              <a:t>Rob High, CTO of IBM Watson Solutions said that Watson represented a first step into cognitive systems, a new era of computing. It builds on the current era of programmatic computing but differs in significant ways, through the combination of the following capabilities:</a:t>
            </a:r>
          </a:p>
          <a:p>
            <a:pPr lvl="1"/>
            <a:r>
              <a:rPr lang="en-US" sz="2000" dirty="0"/>
              <a:t>Natural language processing by helping to understand the complexities of unstructured data, which makes up as much as 80 percent of the data in the world today</a:t>
            </a:r>
          </a:p>
          <a:p>
            <a:pPr lvl="1"/>
            <a:r>
              <a:rPr lang="en-US" sz="2000" dirty="0"/>
              <a:t>Hypothesis generation and evaluation by applying advanced analytics to weigh and evaluate a panel of responses based on only relevant evidence</a:t>
            </a:r>
          </a:p>
          <a:p>
            <a:pPr lvl="1"/>
            <a:r>
              <a:rPr lang="en-US" sz="2000" dirty="0"/>
              <a:t>Dynamic learning by helping to improve learning based on outcomes to get smarter with each iteration and interaction</a:t>
            </a:r>
            <a:endParaRPr lang="en-US" sz="2200" dirty="0"/>
          </a:p>
          <a:p>
            <a:r>
              <a:rPr lang="en-US" sz="2200" dirty="0"/>
              <a:t>Although none of these capabilities alone were unique to Watson, the combination delivered a powerful solution, enabling computers to move from reliance on structured, local data, and decision tree-driven, deterministic applications to probabilistic systems that process and respond to unstructured data prompts</a:t>
            </a:r>
          </a:p>
          <a:p>
            <a:pPr lvl="1"/>
            <a:endParaRPr lang="en-US" sz="2000" dirty="0"/>
          </a:p>
          <a:p>
            <a:pPr marL="548640" lvl="1" indent="0">
              <a:buNone/>
            </a:pPr>
            <a:endParaRPr lang="en-US" sz="2000" dirty="0"/>
          </a:p>
          <a:p>
            <a:pPr lvl="1"/>
            <a:endParaRPr lang="en-US" sz="2000" dirty="0"/>
          </a:p>
          <a:p>
            <a:pPr lvl="1"/>
            <a:endParaRPr lang="en-US" sz="2000" dirty="0"/>
          </a:p>
        </p:txBody>
      </p:sp>
    </p:spTree>
    <p:extLst>
      <p:ext uri="{BB962C8B-B14F-4D97-AF65-F5344CB8AC3E}">
        <p14:creationId xmlns:p14="http://schemas.microsoft.com/office/powerpoint/2010/main" val="2241900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2938" y="651748"/>
            <a:ext cx="5168503" cy="604242"/>
          </a:xfrm>
          <a:prstGeom prst="rect">
            <a:avLst/>
          </a:prstGeom>
          <a:noFill/>
          <a:ln/>
        </p:spPr>
        <p:txBody>
          <a:bodyPr wrap="none" lIns="0" tIns="0" rIns="0" bIns="0" rtlCol="0" anchor="t"/>
          <a:lstStyle/>
          <a:p>
            <a:pPr>
              <a:lnSpc>
                <a:spcPts val="4750"/>
              </a:lnSpc>
            </a:pPr>
            <a:r>
              <a:rPr lang="en-US" sz="5400" b="1" dirty="0">
                <a:solidFill>
                  <a:srgbClr val="1F1E1E"/>
                </a:solidFill>
                <a:latin typeface="Alexandria Semi Bold" pitchFamily="34" charset="0"/>
                <a:ea typeface="Alexandria Semi Bold" pitchFamily="34" charset="-122"/>
                <a:cs typeface="Alexandria Semi Bold" pitchFamily="34" charset="-120"/>
              </a:rPr>
              <a:t>What is </a:t>
            </a:r>
            <a:r>
              <a:rPr lang="en-US" sz="5400" b="1" dirty="0">
                <a:solidFill>
                  <a:srgbClr val="0070C0"/>
                </a:solidFill>
                <a:latin typeface="Alexandria Semi Bold" pitchFamily="34" charset="0"/>
                <a:ea typeface="Alexandria Semi Bold" pitchFamily="34" charset="-122"/>
                <a:cs typeface="Alexandria Semi Bold" pitchFamily="34" charset="-120"/>
              </a:rPr>
              <a:t>IBM </a:t>
            </a:r>
            <a:r>
              <a:rPr lang="en-US" sz="5400" b="1" dirty="0">
                <a:solidFill>
                  <a:srgbClr val="1F1E1E"/>
                </a:solidFill>
                <a:latin typeface="Alexandria Semi Bold" pitchFamily="34" charset="0"/>
                <a:ea typeface="Alexandria Semi Bold" pitchFamily="34" charset="-122"/>
                <a:cs typeface="Alexandria Semi Bold" pitchFamily="34" charset="-120"/>
              </a:rPr>
              <a:t>Waston?</a:t>
            </a:r>
            <a:endParaRPr lang="en-US" sz="5400" dirty="0"/>
          </a:p>
        </p:txBody>
      </p:sp>
      <p:sp>
        <p:nvSpPr>
          <p:cNvPr id="3" name="Text 1"/>
          <p:cNvSpPr/>
          <p:nvPr/>
        </p:nvSpPr>
        <p:spPr>
          <a:xfrm>
            <a:off x="642938" y="1715095"/>
            <a:ext cx="2629019" cy="302062"/>
          </a:xfrm>
          <a:prstGeom prst="rect">
            <a:avLst/>
          </a:prstGeom>
          <a:noFill/>
          <a:ln/>
        </p:spPr>
        <p:txBody>
          <a:bodyPr wrap="none" lIns="0" tIns="0" rIns="0" bIns="0" rtlCol="0" anchor="t"/>
          <a:lstStyle/>
          <a:p>
            <a:pPr marL="0" indent="0" algn="l">
              <a:lnSpc>
                <a:spcPts val="2350"/>
              </a:lnSpc>
              <a:buNone/>
            </a:pPr>
            <a:r>
              <a:rPr lang="en-US" sz="1900" dirty="0">
                <a:solidFill>
                  <a:srgbClr val="1F1E1E"/>
                </a:solidFill>
                <a:latin typeface="Alexandria Semi Bold" pitchFamily="34" charset="0"/>
                <a:ea typeface="Alexandria Semi Bold" pitchFamily="34" charset="-122"/>
                <a:cs typeface="Alexandria Semi Bold" pitchFamily="34" charset="-120"/>
              </a:rPr>
              <a:t>Cognitive AI Platform</a:t>
            </a:r>
            <a:endParaRPr lang="en-US" sz="1900" dirty="0"/>
          </a:p>
        </p:txBody>
      </p:sp>
      <p:sp>
        <p:nvSpPr>
          <p:cNvPr id="4" name="Text 2"/>
          <p:cNvSpPr/>
          <p:nvPr/>
        </p:nvSpPr>
        <p:spPr>
          <a:xfrm>
            <a:off x="642938" y="2200751"/>
            <a:ext cx="6448187" cy="881539"/>
          </a:xfrm>
          <a:prstGeom prst="rect">
            <a:avLst/>
          </a:prstGeom>
          <a:noFill/>
          <a:ln/>
        </p:spPr>
        <p:txBody>
          <a:bodyPr wrap="square" lIns="0" tIns="0" rIns="0" bIns="0" rtlCol="0" anchor="t"/>
          <a:lstStyle/>
          <a:p>
            <a:pPr marL="0" indent="0" algn="l">
              <a:lnSpc>
                <a:spcPts val="2300"/>
              </a:lnSpc>
              <a:buNone/>
            </a:pPr>
            <a:r>
              <a:rPr lang="en-US" sz="1400" dirty="0">
                <a:solidFill>
                  <a:srgbClr val="3B3535"/>
                </a:solidFill>
                <a:latin typeface="Sora Light" pitchFamily="34" charset="0"/>
                <a:ea typeface="Sora Light" pitchFamily="34" charset="-122"/>
                <a:cs typeface="Sora Light" pitchFamily="34" charset="-120"/>
              </a:rPr>
              <a:t>Watson is a comprehensive cognitive AI platform that understands, reasons, learns, and interacts using natural language and unstructured data—going far beyond traditional computing.</a:t>
            </a:r>
            <a:endParaRPr lang="en-US" sz="1400" dirty="0"/>
          </a:p>
        </p:txBody>
      </p:sp>
      <p:sp>
        <p:nvSpPr>
          <p:cNvPr id="5" name="Text 3"/>
          <p:cNvSpPr/>
          <p:nvPr/>
        </p:nvSpPr>
        <p:spPr>
          <a:xfrm>
            <a:off x="7546896" y="1715095"/>
            <a:ext cx="2666405" cy="302062"/>
          </a:xfrm>
          <a:prstGeom prst="rect">
            <a:avLst/>
          </a:prstGeom>
          <a:noFill/>
          <a:ln/>
        </p:spPr>
        <p:txBody>
          <a:bodyPr wrap="none" lIns="0" tIns="0" rIns="0" bIns="0" rtlCol="0" anchor="t"/>
          <a:lstStyle/>
          <a:p>
            <a:pPr marL="0" indent="0" algn="l">
              <a:lnSpc>
                <a:spcPts val="2350"/>
              </a:lnSpc>
              <a:buNone/>
            </a:pPr>
            <a:r>
              <a:rPr lang="en-US" sz="1900" dirty="0">
                <a:solidFill>
                  <a:srgbClr val="1F1E1E"/>
                </a:solidFill>
                <a:latin typeface="Alexandria Semi Bold" pitchFamily="34" charset="0"/>
                <a:ea typeface="Alexandria Semi Bold" pitchFamily="34" charset="-122"/>
                <a:cs typeface="Alexandria Semi Bold" pitchFamily="34" charset="-120"/>
              </a:rPr>
              <a:t>Advanced Algorithms</a:t>
            </a:r>
            <a:endParaRPr lang="en-US" sz="1900" dirty="0"/>
          </a:p>
        </p:txBody>
      </p:sp>
      <p:sp>
        <p:nvSpPr>
          <p:cNvPr id="6" name="Text 4"/>
          <p:cNvSpPr/>
          <p:nvPr/>
        </p:nvSpPr>
        <p:spPr>
          <a:xfrm>
            <a:off x="7546896" y="2200751"/>
            <a:ext cx="6448187" cy="881539"/>
          </a:xfrm>
          <a:prstGeom prst="rect">
            <a:avLst/>
          </a:prstGeom>
          <a:noFill/>
          <a:ln/>
        </p:spPr>
        <p:txBody>
          <a:bodyPr wrap="square" lIns="0" tIns="0" rIns="0" bIns="0" rtlCol="0" anchor="t"/>
          <a:lstStyle/>
          <a:p>
            <a:pPr marL="0" indent="0" algn="l">
              <a:lnSpc>
                <a:spcPts val="2300"/>
              </a:lnSpc>
              <a:buNone/>
            </a:pPr>
            <a:r>
              <a:rPr lang="en-US" sz="1400" dirty="0">
                <a:solidFill>
                  <a:srgbClr val="3B3535"/>
                </a:solidFill>
                <a:latin typeface="Sora Light" pitchFamily="34" charset="0"/>
                <a:ea typeface="Sora Light" pitchFamily="34" charset="-122"/>
                <a:cs typeface="Sora Light" pitchFamily="34" charset="-120"/>
              </a:rPr>
              <a:t>Employs over 100 sophisticated algorithms including machine learning, natural language processing, and automated reasoning to deliver intelligent insights.</a:t>
            </a:r>
            <a:endParaRPr lang="en-US" sz="1400" dirty="0"/>
          </a:p>
        </p:txBody>
      </p:sp>
      <p:sp>
        <p:nvSpPr>
          <p:cNvPr id="7" name="Shape 5"/>
          <p:cNvSpPr/>
          <p:nvPr/>
        </p:nvSpPr>
        <p:spPr>
          <a:xfrm>
            <a:off x="642938" y="3454122"/>
            <a:ext cx="4325779" cy="2116931"/>
          </a:xfrm>
          <a:prstGeom prst="roundRect">
            <a:avLst>
              <a:gd name="adj" fmla="val 3645"/>
            </a:avLst>
          </a:prstGeom>
          <a:solidFill>
            <a:srgbClr val="D5DCF6"/>
          </a:solidFill>
          <a:ln w="7620">
            <a:solidFill>
              <a:srgbClr val="BBC2DC"/>
            </a:solidFill>
            <a:prstDash val="solid"/>
          </a:ln>
        </p:spPr>
        <p:txBody>
          <a:bodyPr/>
          <a:lstStyle/>
          <a:p>
            <a:endParaRPr lang="en-US"/>
          </a:p>
        </p:txBody>
      </p:sp>
      <p:sp>
        <p:nvSpPr>
          <p:cNvPr id="8" name="Shape 6"/>
          <p:cNvSpPr/>
          <p:nvPr/>
        </p:nvSpPr>
        <p:spPr>
          <a:xfrm>
            <a:off x="834152" y="3645337"/>
            <a:ext cx="551021" cy="551021"/>
          </a:xfrm>
          <a:prstGeom prst="roundRect">
            <a:avLst>
              <a:gd name="adj" fmla="val 16592989"/>
            </a:avLst>
          </a:prstGeom>
          <a:solidFill>
            <a:srgbClr val="1A2D7A"/>
          </a:solidFill>
          <a:ln/>
        </p:spPr>
        <p:txBody>
          <a:bodyPr/>
          <a:lstStyle/>
          <a:p>
            <a:endParaRPr lang="en-US"/>
          </a:p>
        </p:txBody>
      </p:sp>
      <p:pic>
        <p:nvPicPr>
          <p:cNvPr id="9"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718" y="3796784"/>
            <a:ext cx="247888" cy="247888"/>
          </a:xfrm>
          <a:prstGeom prst="rect">
            <a:avLst/>
          </a:prstGeom>
        </p:spPr>
      </p:pic>
      <p:sp>
        <p:nvSpPr>
          <p:cNvPr id="10" name="Text 7"/>
          <p:cNvSpPr/>
          <p:nvPr/>
        </p:nvSpPr>
        <p:spPr>
          <a:xfrm>
            <a:off x="834152" y="4379952"/>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Language</a:t>
            </a:r>
            <a:endParaRPr lang="en-US" sz="1900" dirty="0"/>
          </a:p>
        </p:txBody>
      </p:sp>
      <p:sp>
        <p:nvSpPr>
          <p:cNvPr id="11" name="Text 8"/>
          <p:cNvSpPr/>
          <p:nvPr/>
        </p:nvSpPr>
        <p:spPr>
          <a:xfrm>
            <a:off x="834152" y="4792147"/>
            <a:ext cx="3943350" cy="587693"/>
          </a:xfrm>
          <a:prstGeom prst="rect">
            <a:avLst/>
          </a:prstGeom>
          <a:noFill/>
          <a:ln/>
        </p:spPr>
        <p:txBody>
          <a:bodyPr wrap="square" lIns="0" tIns="0" rIns="0" bIns="0" rtlCol="0" anchor="t"/>
          <a:lstStyle/>
          <a:p>
            <a:pPr marL="0" indent="0" algn="l">
              <a:lnSpc>
                <a:spcPts val="2300"/>
              </a:lnSpc>
              <a:buNone/>
            </a:pPr>
            <a:r>
              <a:rPr lang="en-US" sz="1400" dirty="0">
                <a:solidFill>
                  <a:srgbClr val="3B3535"/>
                </a:solidFill>
                <a:latin typeface="Sora Light" pitchFamily="34" charset="0"/>
                <a:ea typeface="Sora Light" pitchFamily="34" charset="-122"/>
                <a:cs typeface="Sora Light" pitchFamily="34" charset="-120"/>
              </a:rPr>
              <a:t>Natural language understanding and generation</a:t>
            </a:r>
            <a:endParaRPr lang="en-US" sz="1400" dirty="0"/>
          </a:p>
        </p:txBody>
      </p:sp>
      <p:sp>
        <p:nvSpPr>
          <p:cNvPr id="12" name="Shape 9"/>
          <p:cNvSpPr/>
          <p:nvPr/>
        </p:nvSpPr>
        <p:spPr>
          <a:xfrm>
            <a:off x="5152311" y="3454122"/>
            <a:ext cx="4325779" cy="2116931"/>
          </a:xfrm>
          <a:prstGeom prst="roundRect">
            <a:avLst>
              <a:gd name="adj" fmla="val 3645"/>
            </a:avLst>
          </a:prstGeom>
          <a:solidFill>
            <a:srgbClr val="D5DCF6"/>
          </a:solidFill>
          <a:ln w="7620">
            <a:solidFill>
              <a:srgbClr val="BBC2DC"/>
            </a:solidFill>
            <a:prstDash val="solid"/>
          </a:ln>
        </p:spPr>
        <p:txBody>
          <a:bodyPr/>
          <a:lstStyle/>
          <a:p>
            <a:endParaRPr lang="en-US"/>
          </a:p>
        </p:txBody>
      </p:sp>
      <p:sp>
        <p:nvSpPr>
          <p:cNvPr id="13" name="Shape 10"/>
          <p:cNvSpPr/>
          <p:nvPr/>
        </p:nvSpPr>
        <p:spPr>
          <a:xfrm>
            <a:off x="5343525" y="3645337"/>
            <a:ext cx="551021" cy="551021"/>
          </a:xfrm>
          <a:prstGeom prst="roundRect">
            <a:avLst>
              <a:gd name="adj" fmla="val 16592989"/>
            </a:avLst>
          </a:prstGeom>
          <a:solidFill>
            <a:srgbClr val="1A2D7A"/>
          </a:solidFill>
          <a:ln/>
        </p:spPr>
        <p:txBody>
          <a:bodyPr/>
          <a:lstStyle/>
          <a:p>
            <a:endParaRPr lang="en-US"/>
          </a:p>
        </p:txBody>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5092" y="3796784"/>
            <a:ext cx="247888" cy="247888"/>
          </a:xfrm>
          <a:prstGeom prst="rect">
            <a:avLst/>
          </a:prstGeom>
        </p:spPr>
      </p:pic>
      <p:sp>
        <p:nvSpPr>
          <p:cNvPr id="15" name="Text 11"/>
          <p:cNvSpPr/>
          <p:nvPr/>
        </p:nvSpPr>
        <p:spPr>
          <a:xfrm>
            <a:off x="5343525" y="4379952"/>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Speech</a:t>
            </a:r>
            <a:endParaRPr lang="en-US" sz="1900" dirty="0"/>
          </a:p>
        </p:txBody>
      </p:sp>
      <p:sp>
        <p:nvSpPr>
          <p:cNvPr id="16" name="Text 12"/>
          <p:cNvSpPr/>
          <p:nvPr/>
        </p:nvSpPr>
        <p:spPr>
          <a:xfrm>
            <a:off x="5343525" y="4792147"/>
            <a:ext cx="3943350" cy="293846"/>
          </a:xfrm>
          <a:prstGeom prst="rect">
            <a:avLst/>
          </a:prstGeom>
          <a:noFill/>
          <a:ln/>
        </p:spPr>
        <p:txBody>
          <a:bodyPr wrap="none" lIns="0" tIns="0" rIns="0" bIns="0" rtlCol="0" anchor="t"/>
          <a:lstStyle/>
          <a:p>
            <a:pPr marL="0" indent="0" algn="l">
              <a:lnSpc>
                <a:spcPts val="2300"/>
              </a:lnSpc>
              <a:buNone/>
            </a:pPr>
            <a:r>
              <a:rPr lang="en-US" sz="1400" dirty="0">
                <a:solidFill>
                  <a:srgbClr val="3B3535"/>
                </a:solidFill>
                <a:latin typeface="Sora Light" pitchFamily="34" charset="0"/>
                <a:ea typeface="Sora Light" pitchFamily="34" charset="-122"/>
                <a:cs typeface="Sora Light" pitchFamily="34" charset="-120"/>
              </a:rPr>
              <a:t>Voice recognition and synthesis</a:t>
            </a:r>
            <a:endParaRPr lang="en-US" sz="1400" dirty="0"/>
          </a:p>
        </p:txBody>
      </p:sp>
      <p:sp>
        <p:nvSpPr>
          <p:cNvPr id="17" name="Shape 13"/>
          <p:cNvSpPr/>
          <p:nvPr/>
        </p:nvSpPr>
        <p:spPr>
          <a:xfrm>
            <a:off x="9661684" y="3454122"/>
            <a:ext cx="4325779" cy="2116931"/>
          </a:xfrm>
          <a:prstGeom prst="roundRect">
            <a:avLst>
              <a:gd name="adj" fmla="val 3645"/>
            </a:avLst>
          </a:prstGeom>
          <a:solidFill>
            <a:srgbClr val="D5DCF6"/>
          </a:solidFill>
          <a:ln w="7620">
            <a:solidFill>
              <a:srgbClr val="BBC2DC"/>
            </a:solidFill>
            <a:prstDash val="solid"/>
          </a:ln>
        </p:spPr>
        <p:txBody>
          <a:bodyPr/>
          <a:lstStyle/>
          <a:p>
            <a:endParaRPr lang="en-US"/>
          </a:p>
        </p:txBody>
      </p:sp>
      <p:sp>
        <p:nvSpPr>
          <p:cNvPr id="18" name="Shape 14"/>
          <p:cNvSpPr/>
          <p:nvPr/>
        </p:nvSpPr>
        <p:spPr>
          <a:xfrm>
            <a:off x="9852898" y="3645337"/>
            <a:ext cx="551021" cy="551021"/>
          </a:xfrm>
          <a:prstGeom prst="roundRect">
            <a:avLst>
              <a:gd name="adj" fmla="val 16592989"/>
            </a:avLst>
          </a:prstGeom>
          <a:solidFill>
            <a:srgbClr val="1A2D7A"/>
          </a:solidFill>
          <a:ln/>
        </p:spPr>
        <p:txBody>
          <a:bodyPr/>
          <a:lstStyle/>
          <a:p>
            <a:endParaRPr lang="en-US"/>
          </a:p>
        </p:txBody>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4465" y="3796784"/>
            <a:ext cx="247888" cy="247888"/>
          </a:xfrm>
          <a:prstGeom prst="rect">
            <a:avLst/>
          </a:prstGeom>
        </p:spPr>
      </p:pic>
      <p:sp>
        <p:nvSpPr>
          <p:cNvPr id="20" name="Text 15"/>
          <p:cNvSpPr/>
          <p:nvPr/>
        </p:nvSpPr>
        <p:spPr>
          <a:xfrm>
            <a:off x="9852898" y="4379952"/>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Vision</a:t>
            </a:r>
            <a:endParaRPr lang="en-US" sz="1900" dirty="0"/>
          </a:p>
        </p:txBody>
      </p:sp>
      <p:sp>
        <p:nvSpPr>
          <p:cNvPr id="21" name="Text 16"/>
          <p:cNvSpPr/>
          <p:nvPr/>
        </p:nvSpPr>
        <p:spPr>
          <a:xfrm>
            <a:off x="9852898" y="4792147"/>
            <a:ext cx="3943350" cy="293846"/>
          </a:xfrm>
          <a:prstGeom prst="rect">
            <a:avLst/>
          </a:prstGeom>
          <a:noFill/>
          <a:ln/>
        </p:spPr>
        <p:txBody>
          <a:bodyPr wrap="none" lIns="0" tIns="0" rIns="0" bIns="0" rtlCol="0" anchor="t"/>
          <a:lstStyle/>
          <a:p>
            <a:pPr marL="0" indent="0" algn="l">
              <a:lnSpc>
                <a:spcPts val="2300"/>
              </a:lnSpc>
              <a:buNone/>
            </a:pPr>
            <a:r>
              <a:rPr lang="en-US" sz="1400" dirty="0">
                <a:solidFill>
                  <a:srgbClr val="3B3535"/>
                </a:solidFill>
                <a:latin typeface="Sora Light" pitchFamily="34" charset="0"/>
                <a:ea typeface="Sora Light" pitchFamily="34" charset="-122"/>
                <a:cs typeface="Sora Light" pitchFamily="34" charset="-120"/>
              </a:rPr>
              <a:t>Image analysis and recognition</a:t>
            </a:r>
            <a:endParaRPr lang="en-US" sz="1400" dirty="0"/>
          </a:p>
        </p:txBody>
      </p:sp>
      <p:sp>
        <p:nvSpPr>
          <p:cNvPr id="22" name="Shape 17"/>
          <p:cNvSpPr/>
          <p:nvPr/>
        </p:nvSpPr>
        <p:spPr>
          <a:xfrm>
            <a:off x="642938" y="5754648"/>
            <a:ext cx="6580465" cy="1823085"/>
          </a:xfrm>
          <a:prstGeom prst="roundRect">
            <a:avLst>
              <a:gd name="adj" fmla="val 4232"/>
            </a:avLst>
          </a:prstGeom>
          <a:solidFill>
            <a:srgbClr val="D5DCF6"/>
          </a:solidFill>
          <a:ln w="7620">
            <a:solidFill>
              <a:srgbClr val="BBC2DC"/>
            </a:solidFill>
            <a:prstDash val="solid"/>
          </a:ln>
        </p:spPr>
        <p:txBody>
          <a:bodyPr/>
          <a:lstStyle/>
          <a:p>
            <a:endParaRPr lang="en-US"/>
          </a:p>
        </p:txBody>
      </p:sp>
      <p:sp>
        <p:nvSpPr>
          <p:cNvPr id="23" name="Shape 18"/>
          <p:cNvSpPr/>
          <p:nvPr/>
        </p:nvSpPr>
        <p:spPr>
          <a:xfrm>
            <a:off x="834152" y="5945862"/>
            <a:ext cx="551021" cy="551021"/>
          </a:xfrm>
          <a:prstGeom prst="roundRect">
            <a:avLst>
              <a:gd name="adj" fmla="val 16592989"/>
            </a:avLst>
          </a:prstGeom>
          <a:solidFill>
            <a:srgbClr val="1A2D7A"/>
          </a:solidFill>
          <a:ln/>
        </p:spPr>
        <p:txBody>
          <a:bodyPr/>
          <a:lstStyle/>
          <a:p>
            <a:endParaRPr lang="en-US"/>
          </a:p>
        </p:txBody>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5718" y="6097310"/>
            <a:ext cx="247888" cy="247888"/>
          </a:xfrm>
          <a:prstGeom prst="rect">
            <a:avLst/>
          </a:prstGeom>
        </p:spPr>
      </p:pic>
      <p:sp>
        <p:nvSpPr>
          <p:cNvPr id="25" name="Text 19"/>
          <p:cNvSpPr/>
          <p:nvPr/>
        </p:nvSpPr>
        <p:spPr>
          <a:xfrm>
            <a:off x="834152" y="6680478"/>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Discovery</a:t>
            </a:r>
            <a:endParaRPr lang="en-US" sz="1900" dirty="0"/>
          </a:p>
        </p:txBody>
      </p:sp>
      <p:sp>
        <p:nvSpPr>
          <p:cNvPr id="26" name="Text 20"/>
          <p:cNvSpPr/>
          <p:nvPr/>
        </p:nvSpPr>
        <p:spPr>
          <a:xfrm>
            <a:off x="834152" y="7092672"/>
            <a:ext cx="6198037" cy="293846"/>
          </a:xfrm>
          <a:prstGeom prst="rect">
            <a:avLst/>
          </a:prstGeom>
          <a:noFill/>
          <a:ln/>
        </p:spPr>
        <p:txBody>
          <a:bodyPr wrap="none" lIns="0" tIns="0" rIns="0" bIns="0" rtlCol="0" anchor="t"/>
          <a:lstStyle/>
          <a:p>
            <a:pPr marL="0" indent="0" algn="l">
              <a:lnSpc>
                <a:spcPts val="2300"/>
              </a:lnSpc>
              <a:buNone/>
            </a:pPr>
            <a:r>
              <a:rPr lang="en-US" sz="1400" dirty="0">
                <a:solidFill>
                  <a:srgbClr val="3B3535"/>
                </a:solidFill>
                <a:latin typeface="Sora Light" pitchFamily="34" charset="0"/>
                <a:ea typeface="Sora Light" pitchFamily="34" charset="-122"/>
                <a:cs typeface="Sora Light" pitchFamily="34" charset="-120"/>
              </a:rPr>
              <a:t>Data mining and insights</a:t>
            </a:r>
            <a:endParaRPr lang="en-US" sz="1400" dirty="0"/>
          </a:p>
        </p:txBody>
      </p:sp>
      <p:sp>
        <p:nvSpPr>
          <p:cNvPr id="27" name="Shape 21"/>
          <p:cNvSpPr/>
          <p:nvPr/>
        </p:nvSpPr>
        <p:spPr>
          <a:xfrm>
            <a:off x="7406997" y="5754648"/>
            <a:ext cx="6580465" cy="1823085"/>
          </a:xfrm>
          <a:prstGeom prst="roundRect">
            <a:avLst>
              <a:gd name="adj" fmla="val 4232"/>
            </a:avLst>
          </a:prstGeom>
          <a:solidFill>
            <a:srgbClr val="D5DCF6"/>
          </a:solidFill>
          <a:ln w="7620">
            <a:solidFill>
              <a:srgbClr val="BBC2DC"/>
            </a:solidFill>
            <a:prstDash val="solid"/>
          </a:ln>
        </p:spPr>
        <p:txBody>
          <a:bodyPr/>
          <a:lstStyle/>
          <a:p>
            <a:endParaRPr lang="en-US"/>
          </a:p>
        </p:txBody>
      </p:sp>
      <p:sp>
        <p:nvSpPr>
          <p:cNvPr id="28" name="Shape 22"/>
          <p:cNvSpPr/>
          <p:nvPr/>
        </p:nvSpPr>
        <p:spPr>
          <a:xfrm>
            <a:off x="7598212" y="5945862"/>
            <a:ext cx="551021" cy="551021"/>
          </a:xfrm>
          <a:prstGeom prst="roundRect">
            <a:avLst>
              <a:gd name="adj" fmla="val 16592989"/>
            </a:avLst>
          </a:prstGeom>
          <a:solidFill>
            <a:srgbClr val="1A2D7A"/>
          </a:solidFill>
          <a:ln/>
        </p:spPr>
        <p:txBody>
          <a:bodyPr/>
          <a:lstStyle/>
          <a:p>
            <a:endParaRPr lang="en-US"/>
          </a:p>
        </p:txBody>
      </p:sp>
      <p:pic>
        <p:nvPicPr>
          <p:cNvPr id="29"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49778" y="6097310"/>
            <a:ext cx="247888" cy="247888"/>
          </a:xfrm>
          <a:prstGeom prst="rect">
            <a:avLst/>
          </a:prstGeom>
        </p:spPr>
      </p:pic>
      <p:sp>
        <p:nvSpPr>
          <p:cNvPr id="30" name="Text 23"/>
          <p:cNvSpPr/>
          <p:nvPr/>
        </p:nvSpPr>
        <p:spPr>
          <a:xfrm>
            <a:off x="7598212" y="6680478"/>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Knowledge</a:t>
            </a:r>
            <a:endParaRPr lang="en-US" sz="1900" dirty="0"/>
          </a:p>
        </p:txBody>
      </p:sp>
      <p:sp>
        <p:nvSpPr>
          <p:cNvPr id="31" name="Text 24"/>
          <p:cNvSpPr/>
          <p:nvPr/>
        </p:nvSpPr>
        <p:spPr>
          <a:xfrm>
            <a:off x="7598212" y="7092672"/>
            <a:ext cx="6198037" cy="293846"/>
          </a:xfrm>
          <a:prstGeom prst="rect">
            <a:avLst/>
          </a:prstGeom>
          <a:noFill/>
          <a:ln/>
        </p:spPr>
        <p:txBody>
          <a:bodyPr wrap="none" lIns="0" tIns="0" rIns="0" bIns="0" rtlCol="0" anchor="t"/>
          <a:lstStyle/>
          <a:p>
            <a:pPr marL="0" indent="0" algn="l">
              <a:lnSpc>
                <a:spcPts val="2300"/>
              </a:lnSpc>
              <a:buNone/>
            </a:pPr>
            <a:r>
              <a:rPr lang="en-US" sz="1400" dirty="0">
                <a:solidFill>
                  <a:srgbClr val="3B3535"/>
                </a:solidFill>
                <a:latin typeface="Sora Light" pitchFamily="34" charset="0"/>
                <a:ea typeface="Sora Light" pitchFamily="34" charset="-122"/>
                <a:cs typeface="Sora Light" pitchFamily="34" charset="-120"/>
              </a:rPr>
              <a:t>Customizable learning models</a:t>
            </a:r>
            <a:endParaRPr lang="en-US" sz="1400" dirty="0"/>
          </a:p>
        </p:txBody>
      </p:sp>
      <p:pic>
        <p:nvPicPr>
          <p:cNvPr id="32" name="Picture 31">
            <a:extLst>
              <a:ext uri="{FF2B5EF4-FFF2-40B4-BE49-F238E27FC236}">
                <a16:creationId xmlns:a16="http://schemas.microsoft.com/office/drawing/2014/main" id="{3B41F7B1-D8E8-6F6A-99D9-F432C5E22D9E}"/>
              </a:ext>
            </a:extLst>
          </p:cNvPr>
          <p:cNvPicPr>
            <a:picLocks noChangeAspect="1"/>
          </p:cNvPicPr>
          <p:nvPr/>
        </p:nvPicPr>
        <p:blipFill>
          <a:blip r:embed="rId13"/>
          <a:stretch>
            <a:fillRect/>
          </a:stretch>
        </p:blipFill>
        <p:spPr>
          <a:xfrm>
            <a:off x="12713993" y="7609397"/>
            <a:ext cx="1827252" cy="5177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8231D-4F53-DDA7-AFC9-1BC3B3228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7A980-EF94-F857-2FED-4F83EBCFC384}"/>
              </a:ext>
            </a:extLst>
          </p:cNvPr>
          <p:cNvSpPr>
            <a:spLocks noGrp="1"/>
          </p:cNvSpPr>
          <p:nvPr>
            <p:ph type="title"/>
          </p:nvPr>
        </p:nvSpPr>
        <p:spPr/>
        <p:txBody>
          <a:bodyPr/>
          <a:lstStyle/>
          <a:p>
            <a:r>
              <a:rPr lang="en-US" sz="5400" b="1" dirty="0">
                <a:solidFill>
                  <a:srgbClr val="0070C0"/>
                </a:solidFill>
                <a:latin typeface="Alexandria Semi Bold" pitchFamily="34" charset="0"/>
                <a:ea typeface="Alexandria Semi Bold" pitchFamily="34" charset="-122"/>
                <a:cs typeface="Alexandria Semi Bold" pitchFamily="34" charset="-120"/>
              </a:rPr>
              <a:t>How </a:t>
            </a:r>
            <a:r>
              <a:rPr lang="en-US" sz="5400" b="1" dirty="0">
                <a:solidFill>
                  <a:srgbClr val="1F1E1E"/>
                </a:solidFill>
                <a:latin typeface="Alexandria Semi Bold" pitchFamily="34" charset="0"/>
                <a:ea typeface="Alexandria Semi Bold" pitchFamily="34" charset="-122"/>
                <a:cs typeface="Alexandria Semi Bold" pitchFamily="34" charset="-120"/>
              </a:rPr>
              <a:t>Waston Reasons</a:t>
            </a:r>
            <a:endParaRPr lang="en-US" b="1" dirty="0"/>
          </a:p>
        </p:txBody>
      </p:sp>
      <p:sp>
        <p:nvSpPr>
          <p:cNvPr id="3" name="Content Placeholder 2">
            <a:extLst>
              <a:ext uri="{FF2B5EF4-FFF2-40B4-BE49-F238E27FC236}">
                <a16:creationId xmlns:a16="http://schemas.microsoft.com/office/drawing/2014/main" id="{ECD168E0-45E3-6300-6C5D-201F4E479A58}"/>
              </a:ext>
            </a:extLst>
          </p:cNvPr>
          <p:cNvSpPr>
            <a:spLocks noGrp="1"/>
          </p:cNvSpPr>
          <p:nvPr>
            <p:ph idx="1"/>
          </p:nvPr>
        </p:nvSpPr>
        <p:spPr>
          <a:xfrm>
            <a:off x="918229" y="1807468"/>
            <a:ext cx="13547907" cy="5551535"/>
          </a:xfrm>
        </p:spPr>
        <p:txBody>
          <a:bodyPr>
            <a:noAutofit/>
          </a:bodyPr>
          <a:lstStyle/>
          <a:p>
            <a:pPr marL="457200" indent="-457200">
              <a:buFont typeface="+mj-lt"/>
              <a:buAutoNum type="arabicPeriod"/>
            </a:pPr>
            <a:r>
              <a:rPr lang="en-US" sz="2200" dirty="0"/>
              <a:t>First, when a question is presented to Watson, it parses the question to extract its major features.</a:t>
            </a:r>
          </a:p>
          <a:p>
            <a:pPr marL="457200" indent="-457200">
              <a:buFont typeface="+mj-lt"/>
              <a:buAutoNum type="arabicPeriod"/>
            </a:pPr>
            <a:r>
              <a:rPr lang="en-US" sz="2200" dirty="0"/>
              <a:t>It then generates a set of hypotheses by looking across the corpus for passages that have some potential for containing a valuable response</a:t>
            </a:r>
          </a:p>
          <a:p>
            <a:pPr marL="457200" indent="-457200">
              <a:buFont typeface="+mj-lt"/>
              <a:buAutoNum type="arabicPeriod"/>
            </a:pPr>
            <a:r>
              <a:rPr lang="en-US" sz="2200" dirty="0"/>
              <a:t>It performs a deep comparison of the language of the question and the language of each potential response by using various reasoning algorithms.</a:t>
            </a:r>
          </a:p>
          <a:p>
            <a:pPr lvl="1"/>
            <a:r>
              <a:rPr lang="en-US" sz="1720" dirty="0"/>
              <a:t>This step is challenging. There are hundreds of reasoning algorithms, each of which does a different comparison. </a:t>
            </a:r>
          </a:p>
          <a:p>
            <a:pPr lvl="1"/>
            <a:r>
              <a:rPr lang="en-US" sz="1720" dirty="0"/>
              <a:t>For example, some look at the matching of terms and synonyms, some look at the temporal and spatial features, and some look at relevant sources of contextual information.</a:t>
            </a:r>
          </a:p>
          <a:p>
            <a:pPr marL="457200" indent="-457200">
              <a:buFont typeface="+mj-lt"/>
              <a:buAutoNum type="arabicPeriod"/>
            </a:pPr>
            <a:r>
              <a:rPr lang="en-US" sz="2200" dirty="0"/>
              <a:t>Each reasoning algorithm produces one or more scores, indicating the extent to which the potential response is inferred by the question based on the specific area of focus of that algorithm.</a:t>
            </a:r>
          </a:p>
          <a:p>
            <a:pPr marL="457200" indent="-457200">
              <a:buFont typeface="+mj-lt"/>
              <a:buAutoNum type="arabicPeriod"/>
            </a:pPr>
            <a:r>
              <a:rPr lang="en-US" sz="2200" dirty="0"/>
              <a:t>Each resulting score is then weighted against a statistical model that captures how well that algorithm did at establishing the inferences between two similar passages for that domain during the “training period” for Watson. That statistical model can then be used to summarize a level of confidence that Watson has about the evidence that the candidate answer is inferred by the question.</a:t>
            </a:r>
          </a:p>
          <a:p>
            <a:pPr marL="457200" indent="-457200">
              <a:buFont typeface="+mj-lt"/>
              <a:buAutoNum type="arabicPeriod"/>
            </a:pPr>
            <a:r>
              <a:rPr lang="en-US" sz="2200" dirty="0"/>
              <a:t>Watson repeats this process for each of the candidate answers until it can find responses that surface as being stronger candidates than the others.</a:t>
            </a:r>
          </a:p>
          <a:p>
            <a:pPr lvl="1"/>
            <a:endParaRPr lang="en-US" sz="2000" dirty="0"/>
          </a:p>
          <a:p>
            <a:pPr marL="548640" lvl="1" indent="0">
              <a:buNone/>
            </a:pPr>
            <a:endParaRPr lang="en-US" sz="2000" dirty="0"/>
          </a:p>
          <a:p>
            <a:pPr lvl="1"/>
            <a:endParaRPr lang="en-US" sz="2000" dirty="0"/>
          </a:p>
          <a:p>
            <a:pPr lvl="1"/>
            <a:endParaRPr lang="en-US" sz="2000" dirty="0"/>
          </a:p>
        </p:txBody>
      </p:sp>
    </p:spTree>
    <p:extLst>
      <p:ext uri="{BB962C8B-B14F-4D97-AF65-F5344CB8AC3E}">
        <p14:creationId xmlns:p14="http://schemas.microsoft.com/office/powerpoint/2010/main" val="1199587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70174" y="678300"/>
            <a:ext cx="8888517" cy="1291352"/>
          </a:xfrm>
          <a:prstGeom prst="rect">
            <a:avLst/>
          </a:prstGeom>
          <a:noFill/>
          <a:ln/>
        </p:spPr>
        <p:txBody>
          <a:bodyPr wrap="square" lIns="0" tIns="0" rIns="0" bIns="0" rtlCol="0" anchor="t"/>
          <a:lstStyle/>
          <a:p>
            <a:pPr>
              <a:lnSpc>
                <a:spcPts val="5050"/>
              </a:lnSpc>
            </a:pPr>
            <a:r>
              <a:rPr lang="en-US" sz="5400" b="1" dirty="0">
                <a:solidFill>
                  <a:srgbClr val="1F1E1E"/>
                </a:solidFill>
                <a:latin typeface="Alexandria Semi Bold" pitchFamily="34" charset="0"/>
                <a:ea typeface="Alexandria Semi Bold" pitchFamily="34" charset="-122"/>
                <a:cs typeface="Alexandria Semi Bold" pitchFamily="34" charset="-120"/>
              </a:rPr>
              <a:t>Waston’s </a:t>
            </a:r>
            <a:r>
              <a:rPr lang="en-US" sz="5400" b="1" dirty="0">
                <a:solidFill>
                  <a:srgbClr val="0070C0"/>
                </a:solidFill>
                <a:latin typeface="Alexandria Semi Bold" pitchFamily="34" charset="0"/>
                <a:ea typeface="Alexandria Semi Bold" pitchFamily="34" charset="-122"/>
                <a:cs typeface="Alexandria Semi Bold" pitchFamily="34" charset="-120"/>
              </a:rPr>
              <a:t>Intelligent </a:t>
            </a:r>
            <a:r>
              <a:rPr lang="en-US" sz="5400" b="1" dirty="0">
                <a:solidFill>
                  <a:srgbClr val="1F1E1E"/>
                </a:solidFill>
                <a:latin typeface="Alexandria Semi Bold" pitchFamily="34" charset="0"/>
                <a:ea typeface="Alexandria Semi Bold" pitchFamily="34" charset="-122"/>
                <a:cs typeface="Alexandria Semi Bold" pitchFamily="34" charset="-120"/>
              </a:rPr>
              <a:t>Architecture</a:t>
            </a:r>
          </a:p>
          <a:p>
            <a:pPr marL="0" indent="0" algn="l">
              <a:lnSpc>
                <a:spcPts val="5050"/>
              </a:lnSpc>
              <a:buNone/>
            </a:pPr>
            <a:r>
              <a:rPr lang="en-US" sz="4050" dirty="0">
                <a:solidFill>
                  <a:srgbClr val="1F1E1E"/>
                </a:solidFill>
                <a:latin typeface="Alexandria Semi Bold" pitchFamily="34" charset="0"/>
                <a:ea typeface="Alexandria Semi Bold" pitchFamily="34" charset="-122"/>
                <a:cs typeface="Alexandria Semi Bold" pitchFamily="34" charset="-120"/>
              </a:rPr>
              <a:t> </a:t>
            </a:r>
            <a:endParaRPr lang="en-US" sz="4050" dirty="0"/>
          </a:p>
        </p:txBody>
      </p:sp>
      <p:pic>
        <p:nvPicPr>
          <p:cNvPr id="4" name="Image 1" descr="preencoded.png"/>
          <p:cNvPicPr>
            <a:picLocks noChangeAspect="1"/>
          </p:cNvPicPr>
          <p:nvPr/>
        </p:nvPicPr>
        <p:blipFill>
          <a:blip r:embed="rId3"/>
          <a:stretch>
            <a:fillRect/>
          </a:stretch>
        </p:blipFill>
        <p:spPr>
          <a:xfrm>
            <a:off x="686991" y="2410420"/>
            <a:ext cx="981432" cy="1177766"/>
          </a:xfrm>
          <a:prstGeom prst="rect">
            <a:avLst/>
          </a:prstGeom>
        </p:spPr>
      </p:pic>
      <p:sp>
        <p:nvSpPr>
          <p:cNvPr id="5" name="Text 1"/>
          <p:cNvSpPr/>
          <p:nvPr/>
        </p:nvSpPr>
        <p:spPr>
          <a:xfrm>
            <a:off x="1864638" y="2445246"/>
            <a:ext cx="2582942" cy="322778"/>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Semi Bold" pitchFamily="34" charset="0"/>
                <a:ea typeface="Alexandria Semi Bold" pitchFamily="34" charset="-122"/>
                <a:cs typeface="Alexandria Semi Bold" pitchFamily="34" charset="-120"/>
              </a:rPr>
              <a:t>Data Ingestion</a:t>
            </a:r>
            <a:endParaRPr lang="en-US" sz="2000" b="1" dirty="0"/>
          </a:p>
        </p:txBody>
      </p:sp>
      <p:sp>
        <p:nvSpPr>
          <p:cNvPr id="6" name="Text 2"/>
          <p:cNvSpPr/>
          <p:nvPr/>
        </p:nvSpPr>
        <p:spPr>
          <a:xfrm>
            <a:off x="1864638" y="2763679"/>
            <a:ext cx="6592372" cy="314087"/>
          </a:xfrm>
          <a:prstGeom prst="rect">
            <a:avLst/>
          </a:prstGeom>
          <a:noFill/>
          <a:ln/>
        </p:spPr>
        <p:txBody>
          <a:bodyPr wrap="none" lIns="0" tIns="0" rIns="0" bIns="0" rtlCol="0" anchor="t"/>
          <a:lstStyle/>
          <a:p>
            <a:pPr marL="0" indent="0" algn="l">
              <a:lnSpc>
                <a:spcPts val="2450"/>
              </a:lnSpc>
              <a:buNone/>
            </a:pPr>
            <a:r>
              <a:rPr lang="en-US" sz="1500" dirty="0">
                <a:solidFill>
                  <a:srgbClr val="3B3535"/>
                </a:solidFill>
                <a:latin typeface="Sora Light" pitchFamily="34" charset="0"/>
                <a:ea typeface="Sora Light" pitchFamily="34" charset="-122"/>
                <a:cs typeface="Sora Light" pitchFamily="34" charset="-120"/>
              </a:rPr>
              <a:t>Captures structured and unstructured</a:t>
            </a:r>
          </a:p>
          <a:p>
            <a:pPr marL="0" indent="0" algn="l">
              <a:lnSpc>
                <a:spcPts val="2450"/>
              </a:lnSpc>
              <a:buNone/>
            </a:pPr>
            <a:r>
              <a:rPr lang="en-US" sz="1500" dirty="0">
                <a:solidFill>
                  <a:srgbClr val="3B3535"/>
                </a:solidFill>
                <a:latin typeface="Sora Light" pitchFamily="34" charset="0"/>
                <a:ea typeface="Sora Light" pitchFamily="34" charset="-122"/>
                <a:cs typeface="Sora Light" pitchFamily="34" charset="-120"/>
              </a:rPr>
              <a:t>data from multiple sources</a:t>
            </a:r>
            <a:endParaRPr lang="en-US" sz="1500" dirty="0"/>
          </a:p>
        </p:txBody>
      </p:sp>
      <p:pic>
        <p:nvPicPr>
          <p:cNvPr id="7" name="Image 2" descr="preencoded.png"/>
          <p:cNvPicPr>
            <a:picLocks noChangeAspect="1"/>
          </p:cNvPicPr>
          <p:nvPr/>
        </p:nvPicPr>
        <p:blipFill>
          <a:blip r:embed="rId4"/>
          <a:stretch>
            <a:fillRect/>
          </a:stretch>
        </p:blipFill>
        <p:spPr>
          <a:xfrm>
            <a:off x="686991" y="3588187"/>
            <a:ext cx="981432" cy="1461135"/>
          </a:xfrm>
          <a:prstGeom prst="rect">
            <a:avLst/>
          </a:prstGeom>
        </p:spPr>
      </p:pic>
      <p:sp>
        <p:nvSpPr>
          <p:cNvPr id="8" name="Text 3"/>
          <p:cNvSpPr/>
          <p:nvPr/>
        </p:nvSpPr>
        <p:spPr>
          <a:xfrm>
            <a:off x="1864638" y="3651093"/>
            <a:ext cx="2582942" cy="322778"/>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Semi Bold" pitchFamily="34" charset="0"/>
                <a:ea typeface="Alexandria Semi Bold" pitchFamily="34" charset="-122"/>
                <a:cs typeface="Alexandria Semi Bold" pitchFamily="34" charset="-120"/>
              </a:rPr>
              <a:t>NLP Processing</a:t>
            </a:r>
            <a:endParaRPr lang="en-US" sz="2000" b="1" dirty="0"/>
          </a:p>
        </p:txBody>
      </p:sp>
      <p:sp>
        <p:nvSpPr>
          <p:cNvPr id="9" name="Text 4"/>
          <p:cNvSpPr/>
          <p:nvPr/>
        </p:nvSpPr>
        <p:spPr>
          <a:xfrm>
            <a:off x="1815477" y="4009091"/>
            <a:ext cx="6592372" cy="628174"/>
          </a:xfrm>
          <a:prstGeom prst="rect">
            <a:avLst/>
          </a:prstGeom>
          <a:noFill/>
          <a:ln/>
        </p:spPr>
        <p:txBody>
          <a:bodyPr wrap="square" lIns="0" tIns="0" rIns="0" bIns="0" rtlCol="0" anchor="t"/>
          <a:lstStyle/>
          <a:p>
            <a:pPr marL="0" indent="0" algn="l">
              <a:lnSpc>
                <a:spcPts val="2450"/>
              </a:lnSpc>
              <a:buNone/>
            </a:pPr>
            <a:r>
              <a:rPr lang="en-US" sz="1500" dirty="0">
                <a:solidFill>
                  <a:srgbClr val="3B3535"/>
                </a:solidFill>
                <a:latin typeface="Sora Light" pitchFamily="34" charset="0"/>
                <a:ea typeface="Sora Light" pitchFamily="34" charset="-122"/>
                <a:cs typeface="Sora Light" pitchFamily="34" charset="-120"/>
              </a:rPr>
              <a:t>Analyzes language, context, and </a:t>
            </a:r>
          </a:p>
          <a:p>
            <a:pPr marL="0" indent="0" algn="l">
              <a:lnSpc>
                <a:spcPts val="2450"/>
              </a:lnSpc>
              <a:buNone/>
            </a:pPr>
            <a:r>
              <a:rPr lang="en-US" sz="1500" dirty="0">
                <a:solidFill>
                  <a:srgbClr val="3B3535"/>
                </a:solidFill>
                <a:latin typeface="Sora Light" pitchFamily="34" charset="0"/>
                <a:ea typeface="Sora Light" pitchFamily="34" charset="-122"/>
                <a:cs typeface="Sora Light" pitchFamily="34" charset="-120"/>
              </a:rPr>
              <a:t>sentiment with deep understanding</a:t>
            </a:r>
            <a:endParaRPr lang="en-US" sz="1500" dirty="0"/>
          </a:p>
        </p:txBody>
      </p:sp>
      <p:pic>
        <p:nvPicPr>
          <p:cNvPr id="10" name="Image 3" descr="preencoded.png"/>
          <p:cNvPicPr>
            <a:picLocks noChangeAspect="1"/>
          </p:cNvPicPr>
          <p:nvPr/>
        </p:nvPicPr>
        <p:blipFill>
          <a:blip r:embed="rId5"/>
          <a:stretch>
            <a:fillRect/>
          </a:stretch>
        </p:blipFill>
        <p:spPr>
          <a:xfrm>
            <a:off x="686991" y="5049322"/>
            <a:ext cx="981432" cy="1177766"/>
          </a:xfrm>
          <a:prstGeom prst="rect">
            <a:avLst/>
          </a:prstGeom>
        </p:spPr>
      </p:pic>
      <p:sp>
        <p:nvSpPr>
          <p:cNvPr id="11" name="Text 5"/>
          <p:cNvSpPr/>
          <p:nvPr/>
        </p:nvSpPr>
        <p:spPr>
          <a:xfrm>
            <a:off x="1864638" y="5062239"/>
            <a:ext cx="2582942" cy="322778"/>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Semi Bold" pitchFamily="34" charset="0"/>
                <a:ea typeface="Alexandria Semi Bold" pitchFamily="34" charset="-122"/>
                <a:cs typeface="Alexandria Semi Bold" pitchFamily="34" charset="-120"/>
              </a:rPr>
              <a:t>Machine Learning</a:t>
            </a:r>
            <a:endParaRPr lang="en-US" sz="2000" b="1" dirty="0"/>
          </a:p>
        </p:txBody>
      </p:sp>
      <p:sp>
        <p:nvSpPr>
          <p:cNvPr id="12" name="Text 6"/>
          <p:cNvSpPr/>
          <p:nvPr/>
        </p:nvSpPr>
        <p:spPr>
          <a:xfrm>
            <a:off x="1864638" y="5371981"/>
            <a:ext cx="6592372" cy="314087"/>
          </a:xfrm>
          <a:prstGeom prst="rect">
            <a:avLst/>
          </a:prstGeom>
          <a:noFill/>
          <a:ln/>
        </p:spPr>
        <p:txBody>
          <a:bodyPr wrap="none" lIns="0" tIns="0" rIns="0" bIns="0" rtlCol="0" anchor="t"/>
          <a:lstStyle/>
          <a:p>
            <a:pPr marL="0" indent="0" algn="l">
              <a:lnSpc>
                <a:spcPts val="2450"/>
              </a:lnSpc>
              <a:buNone/>
            </a:pPr>
            <a:r>
              <a:rPr lang="en-US" sz="1500" dirty="0">
                <a:solidFill>
                  <a:srgbClr val="3B3535"/>
                </a:solidFill>
                <a:latin typeface="Sora Light" pitchFamily="34" charset="0"/>
                <a:ea typeface="Sora Light" pitchFamily="34" charset="-122"/>
                <a:cs typeface="Sora Light" pitchFamily="34" charset="-120"/>
              </a:rPr>
              <a:t>Applies algorithms to identify patterns </a:t>
            </a:r>
          </a:p>
          <a:p>
            <a:pPr marL="0" indent="0" algn="l">
              <a:lnSpc>
                <a:spcPts val="2450"/>
              </a:lnSpc>
              <a:buNone/>
            </a:pPr>
            <a:r>
              <a:rPr lang="en-US" sz="1500" dirty="0">
                <a:solidFill>
                  <a:srgbClr val="3B3535"/>
                </a:solidFill>
                <a:latin typeface="Sora Light" pitchFamily="34" charset="0"/>
                <a:ea typeface="Sora Light" pitchFamily="34" charset="-122"/>
                <a:cs typeface="Sora Light" pitchFamily="34" charset="-120"/>
              </a:rPr>
              <a:t>and generate insights</a:t>
            </a:r>
            <a:endParaRPr lang="en-US" sz="1500" dirty="0"/>
          </a:p>
        </p:txBody>
      </p:sp>
      <p:pic>
        <p:nvPicPr>
          <p:cNvPr id="13" name="Image 4" descr="preencoded.png"/>
          <p:cNvPicPr>
            <a:picLocks noChangeAspect="1"/>
          </p:cNvPicPr>
          <p:nvPr/>
        </p:nvPicPr>
        <p:blipFill>
          <a:blip r:embed="rId6"/>
          <a:stretch>
            <a:fillRect/>
          </a:stretch>
        </p:blipFill>
        <p:spPr>
          <a:xfrm>
            <a:off x="686991" y="6227088"/>
            <a:ext cx="981432" cy="1177766"/>
          </a:xfrm>
          <a:prstGeom prst="rect">
            <a:avLst/>
          </a:prstGeom>
        </p:spPr>
      </p:pic>
      <p:sp>
        <p:nvSpPr>
          <p:cNvPr id="14" name="Text 7"/>
          <p:cNvSpPr/>
          <p:nvPr/>
        </p:nvSpPr>
        <p:spPr>
          <a:xfrm>
            <a:off x="1864638" y="6235660"/>
            <a:ext cx="2582942" cy="322778"/>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Semi Bold" pitchFamily="34" charset="0"/>
                <a:ea typeface="Alexandria Semi Bold" pitchFamily="34" charset="-122"/>
                <a:cs typeface="Alexandria Semi Bold" pitchFamily="34" charset="-120"/>
              </a:rPr>
              <a:t>Intelligent Output</a:t>
            </a:r>
            <a:endParaRPr lang="en-US" sz="2000" b="1" dirty="0"/>
          </a:p>
        </p:txBody>
      </p:sp>
      <p:sp>
        <p:nvSpPr>
          <p:cNvPr id="15" name="Text 8"/>
          <p:cNvSpPr/>
          <p:nvPr/>
        </p:nvSpPr>
        <p:spPr>
          <a:xfrm>
            <a:off x="1864638" y="6520990"/>
            <a:ext cx="6592372" cy="314087"/>
          </a:xfrm>
          <a:prstGeom prst="rect">
            <a:avLst/>
          </a:prstGeom>
          <a:noFill/>
          <a:ln/>
        </p:spPr>
        <p:txBody>
          <a:bodyPr wrap="none" lIns="0" tIns="0" rIns="0" bIns="0" rtlCol="0" anchor="t"/>
          <a:lstStyle/>
          <a:p>
            <a:pPr marL="0" indent="0" algn="l">
              <a:lnSpc>
                <a:spcPts val="2450"/>
              </a:lnSpc>
              <a:buNone/>
            </a:pPr>
            <a:r>
              <a:rPr lang="en-US" sz="1500" dirty="0">
                <a:solidFill>
                  <a:srgbClr val="3B3535"/>
                </a:solidFill>
                <a:latin typeface="Sora Light" pitchFamily="34" charset="0"/>
                <a:ea typeface="Sora Light" pitchFamily="34" charset="-122"/>
                <a:cs typeface="Sora Light" pitchFamily="34" charset="-120"/>
              </a:rPr>
              <a:t>Delivers actionable recommendations</a:t>
            </a:r>
          </a:p>
          <a:p>
            <a:pPr marL="0" indent="0" algn="l">
              <a:lnSpc>
                <a:spcPts val="2450"/>
              </a:lnSpc>
              <a:buNone/>
            </a:pPr>
            <a:r>
              <a:rPr lang="en-US" sz="1500" dirty="0">
                <a:solidFill>
                  <a:srgbClr val="3B3535"/>
                </a:solidFill>
                <a:latin typeface="Sora Light" pitchFamily="34" charset="0"/>
                <a:ea typeface="Sora Light" pitchFamily="34" charset="-122"/>
                <a:cs typeface="Sora Light" pitchFamily="34" charset="-120"/>
              </a:rPr>
              <a:t> and responses</a:t>
            </a:r>
            <a:endParaRPr lang="en-US" sz="1500" dirty="0"/>
          </a:p>
        </p:txBody>
      </p:sp>
      <p:pic>
        <p:nvPicPr>
          <p:cNvPr id="17" name="Picture 16">
            <a:extLst>
              <a:ext uri="{FF2B5EF4-FFF2-40B4-BE49-F238E27FC236}">
                <a16:creationId xmlns:a16="http://schemas.microsoft.com/office/drawing/2014/main" id="{1916EECC-9203-BB2B-E21E-3F68818684FD}"/>
              </a:ext>
            </a:extLst>
          </p:cNvPr>
          <p:cNvPicPr>
            <a:picLocks noChangeAspect="1"/>
          </p:cNvPicPr>
          <p:nvPr/>
        </p:nvPicPr>
        <p:blipFill>
          <a:blip r:embed="rId7"/>
          <a:stretch>
            <a:fillRect/>
          </a:stretch>
        </p:blipFill>
        <p:spPr>
          <a:xfrm>
            <a:off x="5659287" y="1606110"/>
            <a:ext cx="8752096" cy="4589828"/>
          </a:xfrm>
          <a:prstGeom prst="rect">
            <a:avLst/>
          </a:prstGeom>
        </p:spPr>
      </p:pic>
      <p:pic>
        <p:nvPicPr>
          <p:cNvPr id="18" name="Picture 17">
            <a:extLst>
              <a:ext uri="{FF2B5EF4-FFF2-40B4-BE49-F238E27FC236}">
                <a16:creationId xmlns:a16="http://schemas.microsoft.com/office/drawing/2014/main" id="{2218DAD6-38A3-E168-06B7-825DC5BF7021}"/>
              </a:ext>
            </a:extLst>
          </p:cNvPr>
          <p:cNvPicPr>
            <a:picLocks noChangeAspect="1"/>
          </p:cNvPicPr>
          <p:nvPr/>
        </p:nvPicPr>
        <p:blipFill>
          <a:blip r:embed="rId8"/>
          <a:stretch>
            <a:fillRect/>
          </a:stretch>
        </p:blipFill>
        <p:spPr>
          <a:xfrm>
            <a:off x="12807538" y="7644707"/>
            <a:ext cx="1822862" cy="5182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383221" y="3854594"/>
            <a:ext cx="13863837" cy="1373267"/>
          </a:xfrm>
          <a:prstGeom prst="rect">
            <a:avLst/>
          </a:prstGeom>
          <a:noFill/>
          <a:ln/>
        </p:spPr>
        <p:txBody>
          <a:bodyPr wrap="square" lIns="0" tIns="0" rIns="0" bIns="0" rtlCol="0" anchor="t"/>
          <a:lstStyle/>
          <a:p>
            <a:pPr>
              <a:lnSpc>
                <a:spcPts val="5400"/>
              </a:lnSpc>
            </a:pPr>
            <a:r>
              <a:rPr lang="en-US" sz="4400" b="1" dirty="0">
                <a:solidFill>
                  <a:srgbClr val="1F1E1E"/>
                </a:solidFill>
                <a:latin typeface="Alexandria Semi Bold" pitchFamily="34" charset="0"/>
                <a:ea typeface="Alexandria Semi Bold" pitchFamily="34" charset="-122"/>
                <a:cs typeface="Alexandria Semi Bold" pitchFamily="34" charset="-120"/>
              </a:rPr>
              <a:t>Waston’s </a:t>
            </a:r>
            <a:r>
              <a:rPr lang="en-US" sz="4400" b="1" dirty="0">
                <a:solidFill>
                  <a:srgbClr val="0070C0"/>
                </a:solidFill>
                <a:latin typeface="Alexandria Semi Bold" pitchFamily="34" charset="0"/>
                <a:ea typeface="Alexandria Semi Bold" pitchFamily="34" charset="-122"/>
                <a:cs typeface="Alexandria Semi Bold" pitchFamily="34" charset="-120"/>
              </a:rPr>
              <a:t>Impact</a:t>
            </a:r>
            <a:r>
              <a:rPr lang="en-US" sz="4300" dirty="0">
                <a:solidFill>
                  <a:srgbClr val="1F1E1E"/>
                </a:solidFill>
                <a:latin typeface="Alexandria Semi Bold" pitchFamily="34" charset="0"/>
                <a:ea typeface="Alexandria Semi Bold" pitchFamily="34" charset="-122"/>
                <a:cs typeface="Alexandria Semi Bold" pitchFamily="34" charset="-120"/>
              </a:rPr>
              <a:t>: A Historic AI/ NLP Breakthrough</a:t>
            </a:r>
            <a:endParaRPr lang="en-US" sz="4300" dirty="0"/>
          </a:p>
        </p:txBody>
      </p:sp>
      <p:sp>
        <p:nvSpPr>
          <p:cNvPr id="4" name="Text 1"/>
          <p:cNvSpPr/>
          <p:nvPr/>
        </p:nvSpPr>
        <p:spPr>
          <a:xfrm>
            <a:off x="730568" y="4874538"/>
            <a:ext cx="208717" cy="260866"/>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Alexandria Light" pitchFamily="34" charset="0"/>
                <a:ea typeface="Alexandria Light" pitchFamily="34" charset="-122"/>
                <a:cs typeface="Alexandria Light" pitchFamily="34" charset="-120"/>
              </a:rPr>
              <a:t>01</a:t>
            </a:r>
            <a:endParaRPr lang="en-US" sz="1600" dirty="0"/>
          </a:p>
        </p:txBody>
      </p:sp>
      <p:sp>
        <p:nvSpPr>
          <p:cNvPr id="5" name="Shape 2"/>
          <p:cNvSpPr/>
          <p:nvPr/>
        </p:nvSpPr>
        <p:spPr>
          <a:xfrm>
            <a:off x="730568" y="5206365"/>
            <a:ext cx="4250531" cy="22860"/>
          </a:xfrm>
          <a:prstGeom prst="rect">
            <a:avLst/>
          </a:prstGeom>
          <a:solidFill>
            <a:srgbClr val="1A2D7A"/>
          </a:solidFill>
          <a:ln/>
        </p:spPr>
        <p:txBody>
          <a:bodyPr/>
          <a:lstStyle/>
          <a:p>
            <a:endParaRPr lang="en-US"/>
          </a:p>
        </p:txBody>
      </p:sp>
      <p:sp>
        <p:nvSpPr>
          <p:cNvPr id="6" name="Text 3"/>
          <p:cNvSpPr/>
          <p:nvPr/>
        </p:nvSpPr>
        <p:spPr>
          <a:xfrm>
            <a:off x="730568" y="5356384"/>
            <a:ext cx="2746534" cy="343257"/>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Jeopardy! Victory</a:t>
            </a:r>
            <a:endParaRPr lang="en-US" sz="2150" dirty="0"/>
          </a:p>
        </p:txBody>
      </p:sp>
      <p:sp>
        <p:nvSpPr>
          <p:cNvPr id="7" name="Text 4"/>
          <p:cNvSpPr/>
          <p:nvPr/>
        </p:nvSpPr>
        <p:spPr>
          <a:xfrm>
            <a:off x="730568" y="5824776"/>
            <a:ext cx="4250531" cy="1669256"/>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Sora Light" pitchFamily="34" charset="0"/>
                <a:ea typeface="Sora Light" pitchFamily="34" charset="-122"/>
                <a:cs typeface="Sora Light" pitchFamily="34" charset="-120"/>
              </a:rPr>
              <a:t>In 2011, Watson defeated human champions Ken Jennings and Brad Rutter, showcasing revolutionary natural language understanding capabilities that stunned the world.</a:t>
            </a:r>
            <a:endParaRPr lang="en-US" sz="1600" dirty="0"/>
          </a:p>
        </p:txBody>
      </p:sp>
      <p:sp>
        <p:nvSpPr>
          <p:cNvPr id="8" name="Text 5"/>
          <p:cNvSpPr/>
          <p:nvPr/>
        </p:nvSpPr>
        <p:spPr>
          <a:xfrm>
            <a:off x="5189815" y="4874538"/>
            <a:ext cx="208717" cy="260866"/>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Alexandria Light" pitchFamily="34" charset="0"/>
                <a:ea typeface="Alexandria Light" pitchFamily="34" charset="-122"/>
                <a:cs typeface="Alexandria Light" pitchFamily="34" charset="-120"/>
              </a:rPr>
              <a:t>02</a:t>
            </a:r>
            <a:endParaRPr lang="en-US" sz="1600" dirty="0"/>
          </a:p>
        </p:txBody>
      </p:sp>
      <p:sp>
        <p:nvSpPr>
          <p:cNvPr id="9" name="Shape 6"/>
          <p:cNvSpPr/>
          <p:nvPr/>
        </p:nvSpPr>
        <p:spPr>
          <a:xfrm>
            <a:off x="5189815" y="5206365"/>
            <a:ext cx="4250650" cy="22860"/>
          </a:xfrm>
          <a:prstGeom prst="rect">
            <a:avLst/>
          </a:prstGeom>
          <a:solidFill>
            <a:srgbClr val="1A2D7A"/>
          </a:solidFill>
          <a:ln/>
        </p:spPr>
        <p:txBody>
          <a:bodyPr/>
          <a:lstStyle/>
          <a:p>
            <a:endParaRPr lang="en-US"/>
          </a:p>
        </p:txBody>
      </p:sp>
      <p:sp>
        <p:nvSpPr>
          <p:cNvPr id="10" name="Text 7"/>
          <p:cNvSpPr/>
          <p:nvPr/>
        </p:nvSpPr>
        <p:spPr>
          <a:xfrm>
            <a:off x="5189815" y="5356384"/>
            <a:ext cx="2746534" cy="343257"/>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DeepQA Innovation</a:t>
            </a:r>
            <a:endParaRPr lang="en-US" sz="2150" dirty="0"/>
          </a:p>
        </p:txBody>
      </p:sp>
      <p:sp>
        <p:nvSpPr>
          <p:cNvPr id="11" name="Text 8"/>
          <p:cNvSpPr/>
          <p:nvPr/>
        </p:nvSpPr>
        <p:spPr>
          <a:xfrm>
            <a:off x="5189815" y="5824776"/>
            <a:ext cx="4250650" cy="1669256"/>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Sora Light" pitchFamily="34" charset="0"/>
                <a:ea typeface="Sora Light" pitchFamily="34" charset="-122"/>
                <a:cs typeface="Sora Light" pitchFamily="34" charset="-120"/>
              </a:rPr>
              <a:t>Developed by IBM's DeepQA team led by David Ferrucci, Watson processed 200 million pages of data without internet access, relying purely on cognitive computing power.</a:t>
            </a:r>
            <a:endParaRPr lang="en-US" sz="1600" dirty="0"/>
          </a:p>
        </p:txBody>
      </p:sp>
      <p:sp>
        <p:nvSpPr>
          <p:cNvPr id="12" name="Text 9"/>
          <p:cNvSpPr/>
          <p:nvPr/>
        </p:nvSpPr>
        <p:spPr>
          <a:xfrm>
            <a:off x="9649182" y="4874538"/>
            <a:ext cx="208717" cy="260866"/>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Alexandria Light" pitchFamily="34" charset="0"/>
                <a:ea typeface="Alexandria Light" pitchFamily="34" charset="-122"/>
                <a:cs typeface="Alexandria Light" pitchFamily="34" charset="-120"/>
              </a:rPr>
              <a:t>03</a:t>
            </a:r>
            <a:endParaRPr lang="en-US" sz="1600" dirty="0"/>
          </a:p>
        </p:txBody>
      </p:sp>
      <p:sp>
        <p:nvSpPr>
          <p:cNvPr id="13" name="Shape 10"/>
          <p:cNvSpPr/>
          <p:nvPr/>
        </p:nvSpPr>
        <p:spPr>
          <a:xfrm>
            <a:off x="9649182" y="5206365"/>
            <a:ext cx="4250650" cy="22860"/>
          </a:xfrm>
          <a:prstGeom prst="rect">
            <a:avLst/>
          </a:prstGeom>
          <a:solidFill>
            <a:srgbClr val="1A2D7A"/>
          </a:solidFill>
          <a:ln/>
        </p:spPr>
        <p:txBody>
          <a:bodyPr/>
          <a:lstStyle/>
          <a:p>
            <a:endParaRPr lang="en-US"/>
          </a:p>
        </p:txBody>
      </p:sp>
      <p:sp>
        <p:nvSpPr>
          <p:cNvPr id="14" name="Text 11"/>
          <p:cNvSpPr/>
          <p:nvPr/>
        </p:nvSpPr>
        <p:spPr>
          <a:xfrm>
            <a:off x="9649182" y="5356384"/>
            <a:ext cx="2746534" cy="343257"/>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New Era Begins</a:t>
            </a:r>
            <a:endParaRPr lang="en-US" sz="2150" dirty="0"/>
          </a:p>
        </p:txBody>
      </p:sp>
      <p:sp>
        <p:nvSpPr>
          <p:cNvPr id="15" name="Text 12"/>
          <p:cNvSpPr/>
          <p:nvPr/>
        </p:nvSpPr>
        <p:spPr>
          <a:xfrm>
            <a:off x="9649182" y="5824776"/>
            <a:ext cx="4250650" cy="1669256"/>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Sora Light" pitchFamily="34" charset="0"/>
                <a:ea typeface="Sora Light" pitchFamily="34" charset="-122"/>
                <a:cs typeface="Sora Light" pitchFamily="34" charset="-120"/>
              </a:rPr>
              <a:t>This historic moment marked the beginning of a new era in cognitive computing, proving AI could understand context, nuance, and complexity at unprecedented levels through the use of natural language processing models.</a:t>
            </a:r>
            <a:endParaRPr lang="en-US" sz="1600" dirty="0"/>
          </a:p>
        </p:txBody>
      </p:sp>
      <p:pic>
        <p:nvPicPr>
          <p:cNvPr id="17" name="Picture 16">
            <a:extLst>
              <a:ext uri="{FF2B5EF4-FFF2-40B4-BE49-F238E27FC236}">
                <a16:creationId xmlns:a16="http://schemas.microsoft.com/office/drawing/2014/main" id="{F8A0A5A0-2700-F952-74B9-C798ED8A4953}"/>
              </a:ext>
            </a:extLst>
          </p:cNvPr>
          <p:cNvPicPr>
            <a:picLocks noChangeAspect="1"/>
          </p:cNvPicPr>
          <p:nvPr/>
        </p:nvPicPr>
        <p:blipFill>
          <a:blip r:embed="rId3"/>
          <a:stretch>
            <a:fillRect/>
          </a:stretch>
        </p:blipFill>
        <p:spPr>
          <a:xfrm>
            <a:off x="11972918" y="7792044"/>
            <a:ext cx="2602728" cy="370891"/>
          </a:xfrm>
          <a:prstGeom prst="rect">
            <a:avLst/>
          </a:prstGeom>
        </p:spPr>
      </p:pic>
      <p:pic>
        <p:nvPicPr>
          <p:cNvPr id="18" name="Picture 17">
            <a:extLst>
              <a:ext uri="{FF2B5EF4-FFF2-40B4-BE49-F238E27FC236}">
                <a16:creationId xmlns:a16="http://schemas.microsoft.com/office/drawing/2014/main" id="{772BBF72-DABF-D6B1-0B74-A40AD19ADD8C}"/>
              </a:ext>
            </a:extLst>
          </p:cNvPr>
          <p:cNvPicPr>
            <a:picLocks noChangeAspect="1"/>
          </p:cNvPicPr>
          <p:nvPr/>
        </p:nvPicPr>
        <p:blipFill>
          <a:blip r:embed="rId4"/>
          <a:stretch>
            <a:fillRect/>
          </a:stretch>
        </p:blipFill>
        <p:spPr>
          <a:xfrm>
            <a:off x="3323790" y="0"/>
            <a:ext cx="7490509" cy="34086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5908" y="788075"/>
            <a:ext cx="7952184" cy="1119902"/>
          </a:xfrm>
          <a:prstGeom prst="rect">
            <a:avLst/>
          </a:prstGeom>
          <a:noFill/>
          <a:ln/>
        </p:spPr>
        <p:txBody>
          <a:bodyPr wrap="square" lIns="0" tIns="0" rIns="0" bIns="0" rtlCol="0" anchor="t"/>
          <a:lstStyle/>
          <a:p>
            <a:pPr>
              <a:lnSpc>
                <a:spcPts val="5400"/>
              </a:lnSpc>
            </a:pPr>
            <a:r>
              <a:rPr lang="en-US" sz="3600" b="1" dirty="0">
                <a:solidFill>
                  <a:srgbClr val="1F1E1E"/>
                </a:solidFill>
                <a:latin typeface="Alexandria Semi Bold" pitchFamily="34" charset="0"/>
                <a:ea typeface="Alexandria Semi Bold" pitchFamily="34" charset="-122"/>
                <a:cs typeface="Alexandria Semi Bold" pitchFamily="34" charset="-120"/>
              </a:rPr>
              <a:t>Waston’s </a:t>
            </a:r>
            <a:r>
              <a:rPr lang="en-US" sz="3600" b="1" dirty="0">
                <a:solidFill>
                  <a:srgbClr val="0070C0"/>
                </a:solidFill>
                <a:latin typeface="Alexandria Semi Bold" pitchFamily="34" charset="0"/>
                <a:ea typeface="Alexandria Semi Bold" pitchFamily="34" charset="-122"/>
                <a:cs typeface="Alexandria Semi Bold" pitchFamily="34" charset="-120"/>
              </a:rPr>
              <a:t>Impact</a:t>
            </a:r>
            <a:r>
              <a:rPr lang="en-US" sz="3600" dirty="0">
                <a:solidFill>
                  <a:srgbClr val="1F1E1E"/>
                </a:solidFill>
                <a:latin typeface="Alexandria Semi Bold" pitchFamily="34" charset="0"/>
                <a:ea typeface="Alexandria Semi Bold" pitchFamily="34" charset="-122"/>
                <a:cs typeface="Alexandria Semi Bold" pitchFamily="34" charset="-120"/>
              </a:rPr>
              <a:t>: 5 Key Use Cases </a:t>
            </a:r>
            <a:endParaRPr lang="en-US" sz="3600" dirty="0"/>
          </a:p>
        </p:txBody>
      </p:sp>
      <p:sp>
        <p:nvSpPr>
          <p:cNvPr id="4" name="Shape 1"/>
          <p:cNvSpPr/>
          <p:nvPr/>
        </p:nvSpPr>
        <p:spPr>
          <a:xfrm>
            <a:off x="647343" y="2961815"/>
            <a:ext cx="3890962" cy="1858089"/>
          </a:xfrm>
          <a:prstGeom prst="roundRect">
            <a:avLst>
              <a:gd name="adj" fmla="val 5905"/>
            </a:avLst>
          </a:prstGeom>
          <a:solidFill>
            <a:srgbClr val="FFFAFA"/>
          </a:solidFill>
          <a:ln w="22860">
            <a:solidFill>
              <a:srgbClr val="BBC2DC"/>
            </a:solidFill>
            <a:prstDash val="solid"/>
          </a:ln>
        </p:spPr>
        <p:txBody>
          <a:bodyPr/>
          <a:lstStyle/>
          <a:p>
            <a:endParaRPr lang="en-US"/>
          </a:p>
        </p:txBody>
      </p:sp>
      <p:sp>
        <p:nvSpPr>
          <p:cNvPr id="5" name="Shape 2"/>
          <p:cNvSpPr/>
          <p:nvPr/>
        </p:nvSpPr>
        <p:spPr>
          <a:xfrm>
            <a:off x="615315" y="2961814"/>
            <a:ext cx="91440" cy="1858089"/>
          </a:xfrm>
          <a:prstGeom prst="roundRect">
            <a:avLst>
              <a:gd name="adj" fmla="val 78208"/>
            </a:avLst>
          </a:prstGeom>
          <a:solidFill>
            <a:srgbClr val="1A2D7A"/>
          </a:solidFill>
          <a:ln/>
        </p:spPr>
        <p:txBody>
          <a:bodyPr/>
          <a:lstStyle/>
          <a:p>
            <a:endParaRPr lang="en-US" dirty="0"/>
          </a:p>
        </p:txBody>
      </p:sp>
      <p:sp>
        <p:nvSpPr>
          <p:cNvPr id="6" name="Text 3"/>
          <p:cNvSpPr/>
          <p:nvPr/>
        </p:nvSpPr>
        <p:spPr>
          <a:xfrm>
            <a:off x="857607" y="3166280"/>
            <a:ext cx="2344222" cy="280035"/>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Alexandria Semi Bold" pitchFamily="34" charset="0"/>
                <a:ea typeface="Alexandria Semi Bold" pitchFamily="34" charset="-122"/>
                <a:cs typeface="Alexandria Semi Bold" pitchFamily="34" charset="-120"/>
              </a:rPr>
              <a:t>Customer Service Automation</a:t>
            </a:r>
          </a:p>
        </p:txBody>
      </p:sp>
      <p:sp>
        <p:nvSpPr>
          <p:cNvPr id="7" name="Text 4"/>
          <p:cNvSpPr/>
          <p:nvPr/>
        </p:nvSpPr>
        <p:spPr>
          <a:xfrm>
            <a:off x="828676" y="3534392"/>
            <a:ext cx="3436144" cy="1089660"/>
          </a:xfrm>
          <a:prstGeom prst="rect">
            <a:avLst/>
          </a:prstGeom>
          <a:noFill/>
          <a:ln/>
        </p:spPr>
        <p:txBody>
          <a:bodyPr wrap="squar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AI-powered chatbots deliver 30-50% faster response times and 20% higher satisfaction in retail and telecommunications.</a:t>
            </a:r>
          </a:p>
        </p:txBody>
      </p:sp>
      <p:sp>
        <p:nvSpPr>
          <p:cNvPr id="8" name="Shape 5"/>
          <p:cNvSpPr/>
          <p:nvPr/>
        </p:nvSpPr>
        <p:spPr>
          <a:xfrm>
            <a:off x="4640342" y="2078236"/>
            <a:ext cx="3890962" cy="1858089"/>
          </a:xfrm>
          <a:prstGeom prst="roundRect">
            <a:avLst>
              <a:gd name="adj" fmla="val 5905"/>
            </a:avLst>
          </a:prstGeom>
          <a:solidFill>
            <a:srgbClr val="FFFAFA"/>
          </a:solidFill>
          <a:ln w="22860">
            <a:solidFill>
              <a:srgbClr val="BBC2DC"/>
            </a:solidFill>
            <a:prstDash val="solid"/>
          </a:ln>
        </p:spPr>
        <p:txBody>
          <a:bodyPr/>
          <a:lstStyle/>
          <a:p>
            <a:endParaRPr lang="en-US" dirty="0"/>
          </a:p>
        </p:txBody>
      </p:sp>
      <p:sp>
        <p:nvSpPr>
          <p:cNvPr id="9" name="Shape 6"/>
          <p:cNvSpPr/>
          <p:nvPr/>
        </p:nvSpPr>
        <p:spPr>
          <a:xfrm>
            <a:off x="4643911" y="2078236"/>
            <a:ext cx="91440" cy="1858089"/>
          </a:xfrm>
          <a:prstGeom prst="roundRect">
            <a:avLst>
              <a:gd name="adj" fmla="val 78208"/>
            </a:avLst>
          </a:prstGeom>
          <a:solidFill>
            <a:srgbClr val="1A2D7A"/>
          </a:solidFill>
          <a:ln/>
        </p:spPr>
        <p:txBody>
          <a:bodyPr/>
          <a:lstStyle/>
          <a:p>
            <a:endParaRPr lang="en-US" dirty="0"/>
          </a:p>
        </p:txBody>
      </p:sp>
      <p:sp>
        <p:nvSpPr>
          <p:cNvPr id="10" name="Text 7"/>
          <p:cNvSpPr/>
          <p:nvPr/>
        </p:nvSpPr>
        <p:spPr>
          <a:xfrm>
            <a:off x="4918829" y="2356485"/>
            <a:ext cx="3064669" cy="280035"/>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Alexandria Semi Bold" pitchFamily="34" charset="0"/>
                <a:ea typeface="Alexandria Semi Bold" pitchFamily="34" charset="-122"/>
                <a:cs typeface="Alexandria Semi Bold" pitchFamily="34" charset="-120"/>
              </a:rPr>
              <a:t>Medical Literature Analysis</a:t>
            </a:r>
            <a:endParaRPr lang="en-US" sz="1750" dirty="0"/>
          </a:p>
        </p:txBody>
      </p:sp>
      <p:sp>
        <p:nvSpPr>
          <p:cNvPr id="11" name="Text 8"/>
          <p:cNvSpPr/>
          <p:nvPr/>
        </p:nvSpPr>
        <p:spPr>
          <a:xfrm>
            <a:off x="4966440" y="2691701"/>
            <a:ext cx="3436144" cy="1089660"/>
          </a:xfrm>
          <a:prstGeom prst="rect">
            <a:avLst/>
          </a:prstGeom>
          <a:noFill/>
          <a:ln/>
        </p:spPr>
        <p:txBody>
          <a:bodyPr wrap="squar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Analyzes vast repositories of medical literature and patient data to support evidence-based clinical decision-making and treatment planning.</a:t>
            </a:r>
            <a:endParaRPr lang="en-US" sz="1300" dirty="0"/>
          </a:p>
        </p:txBody>
      </p:sp>
      <p:sp>
        <p:nvSpPr>
          <p:cNvPr id="12" name="Shape 9"/>
          <p:cNvSpPr/>
          <p:nvPr/>
        </p:nvSpPr>
        <p:spPr>
          <a:xfrm>
            <a:off x="630198" y="5075293"/>
            <a:ext cx="3890962" cy="2130504"/>
          </a:xfrm>
          <a:prstGeom prst="roundRect">
            <a:avLst>
              <a:gd name="adj" fmla="val 5150"/>
            </a:avLst>
          </a:prstGeom>
          <a:solidFill>
            <a:srgbClr val="FFFAFA"/>
          </a:solidFill>
          <a:ln w="22860">
            <a:solidFill>
              <a:srgbClr val="BBC2DC"/>
            </a:solidFill>
            <a:prstDash val="solid"/>
          </a:ln>
        </p:spPr>
        <p:txBody>
          <a:bodyPr/>
          <a:lstStyle/>
          <a:p>
            <a:endParaRPr lang="en-US"/>
          </a:p>
        </p:txBody>
      </p:sp>
      <p:sp>
        <p:nvSpPr>
          <p:cNvPr id="13" name="Shape 10"/>
          <p:cNvSpPr/>
          <p:nvPr/>
        </p:nvSpPr>
        <p:spPr>
          <a:xfrm>
            <a:off x="630253" y="5075293"/>
            <a:ext cx="91440" cy="2130504"/>
          </a:xfrm>
          <a:prstGeom prst="roundRect">
            <a:avLst>
              <a:gd name="adj" fmla="val 78208"/>
            </a:avLst>
          </a:prstGeom>
          <a:solidFill>
            <a:srgbClr val="1A2D7A"/>
          </a:solidFill>
          <a:ln/>
        </p:spPr>
        <p:txBody>
          <a:bodyPr/>
          <a:lstStyle/>
          <a:p>
            <a:endParaRPr lang="en-US"/>
          </a:p>
        </p:txBody>
      </p:sp>
      <p:sp>
        <p:nvSpPr>
          <p:cNvPr id="14" name="Text 11"/>
          <p:cNvSpPr/>
          <p:nvPr/>
        </p:nvSpPr>
        <p:spPr>
          <a:xfrm>
            <a:off x="909578" y="5251446"/>
            <a:ext cx="2240280" cy="280035"/>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Alexandria Semi Bold" pitchFamily="34" charset="0"/>
                <a:ea typeface="Alexandria Semi Bold" pitchFamily="34" charset="-122"/>
                <a:cs typeface="Alexandria Semi Bold" pitchFamily="34" charset="-120"/>
              </a:rPr>
              <a:t>Clinical Partnerships</a:t>
            </a:r>
          </a:p>
        </p:txBody>
      </p:sp>
      <p:sp>
        <p:nvSpPr>
          <p:cNvPr id="15" name="Text 12"/>
          <p:cNvSpPr/>
          <p:nvPr/>
        </p:nvSpPr>
        <p:spPr>
          <a:xfrm>
            <a:off x="945892" y="5641180"/>
            <a:ext cx="3436144" cy="1362075"/>
          </a:xfrm>
          <a:prstGeom prst="rect">
            <a:avLst/>
          </a:prstGeom>
          <a:noFill/>
          <a:ln/>
        </p:spPr>
        <p:txBody>
          <a:bodyPr wrap="squar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Growing adoption across healthcare systems shows measurable improvements in patient engagement, diagnostic speed, and treatment outcomes.</a:t>
            </a:r>
            <a:endParaRPr lang="en-US" sz="1300" dirty="0"/>
          </a:p>
        </p:txBody>
      </p:sp>
      <p:pic>
        <p:nvPicPr>
          <p:cNvPr id="18" name="Picture 17">
            <a:extLst>
              <a:ext uri="{FF2B5EF4-FFF2-40B4-BE49-F238E27FC236}">
                <a16:creationId xmlns:a16="http://schemas.microsoft.com/office/drawing/2014/main" id="{91A4E2AA-BF8D-8D54-9235-01770D4D670F}"/>
              </a:ext>
            </a:extLst>
          </p:cNvPr>
          <p:cNvPicPr>
            <a:picLocks noChangeAspect="1"/>
          </p:cNvPicPr>
          <p:nvPr/>
        </p:nvPicPr>
        <p:blipFill>
          <a:blip r:embed="rId4"/>
          <a:stretch>
            <a:fillRect/>
          </a:stretch>
        </p:blipFill>
        <p:spPr>
          <a:xfrm>
            <a:off x="4645625" y="4079222"/>
            <a:ext cx="3913971" cy="1883827"/>
          </a:xfrm>
          <a:prstGeom prst="rect">
            <a:avLst/>
          </a:prstGeom>
        </p:spPr>
      </p:pic>
      <p:pic>
        <p:nvPicPr>
          <p:cNvPr id="19" name="Picture 18">
            <a:extLst>
              <a:ext uri="{FF2B5EF4-FFF2-40B4-BE49-F238E27FC236}">
                <a16:creationId xmlns:a16="http://schemas.microsoft.com/office/drawing/2014/main" id="{8D4318CC-9D6F-B60E-6041-7AD120418243}"/>
              </a:ext>
            </a:extLst>
          </p:cNvPr>
          <p:cNvPicPr>
            <a:picLocks noChangeAspect="1"/>
          </p:cNvPicPr>
          <p:nvPr/>
        </p:nvPicPr>
        <p:blipFill>
          <a:blip r:embed="rId4"/>
          <a:stretch>
            <a:fillRect/>
          </a:stretch>
        </p:blipFill>
        <p:spPr>
          <a:xfrm>
            <a:off x="4679990" y="6105946"/>
            <a:ext cx="3913971" cy="1883827"/>
          </a:xfrm>
          <a:prstGeom prst="rect">
            <a:avLst/>
          </a:prstGeom>
        </p:spPr>
      </p:pic>
      <p:pic>
        <p:nvPicPr>
          <p:cNvPr id="20" name="Picture 19">
            <a:extLst>
              <a:ext uri="{FF2B5EF4-FFF2-40B4-BE49-F238E27FC236}">
                <a16:creationId xmlns:a16="http://schemas.microsoft.com/office/drawing/2014/main" id="{60BBFC4D-5CF8-0688-1EB2-8B0060AA312B}"/>
              </a:ext>
            </a:extLst>
          </p:cNvPr>
          <p:cNvPicPr>
            <a:picLocks noChangeAspect="1"/>
          </p:cNvPicPr>
          <p:nvPr/>
        </p:nvPicPr>
        <p:blipFill>
          <a:blip r:embed="rId5"/>
          <a:stretch>
            <a:fillRect/>
          </a:stretch>
        </p:blipFill>
        <p:spPr>
          <a:xfrm>
            <a:off x="4653911" y="4091414"/>
            <a:ext cx="91448" cy="1859441"/>
          </a:xfrm>
          <a:prstGeom prst="rect">
            <a:avLst/>
          </a:prstGeom>
        </p:spPr>
      </p:pic>
      <p:pic>
        <p:nvPicPr>
          <p:cNvPr id="21" name="Picture 20">
            <a:extLst>
              <a:ext uri="{FF2B5EF4-FFF2-40B4-BE49-F238E27FC236}">
                <a16:creationId xmlns:a16="http://schemas.microsoft.com/office/drawing/2014/main" id="{2C1EDED1-DB7D-2442-3C0C-9CAB6E652AAC}"/>
              </a:ext>
            </a:extLst>
          </p:cNvPr>
          <p:cNvPicPr>
            <a:picLocks noChangeAspect="1"/>
          </p:cNvPicPr>
          <p:nvPr/>
        </p:nvPicPr>
        <p:blipFill>
          <a:blip r:embed="rId5"/>
          <a:stretch>
            <a:fillRect/>
          </a:stretch>
        </p:blipFill>
        <p:spPr>
          <a:xfrm>
            <a:off x="4689627" y="6105946"/>
            <a:ext cx="91448" cy="1859441"/>
          </a:xfrm>
          <a:prstGeom prst="rect">
            <a:avLst/>
          </a:prstGeom>
        </p:spPr>
      </p:pic>
      <p:sp>
        <p:nvSpPr>
          <p:cNvPr id="25" name="Text 7">
            <a:extLst>
              <a:ext uri="{FF2B5EF4-FFF2-40B4-BE49-F238E27FC236}">
                <a16:creationId xmlns:a16="http://schemas.microsoft.com/office/drawing/2014/main" id="{5776663C-1612-4606-71BA-EACC4F842FCC}"/>
              </a:ext>
            </a:extLst>
          </p:cNvPr>
          <p:cNvSpPr/>
          <p:nvPr/>
        </p:nvSpPr>
        <p:spPr>
          <a:xfrm>
            <a:off x="4913088" y="4318744"/>
            <a:ext cx="3064669" cy="280035"/>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Alexandria Semi Bold" pitchFamily="34" charset="0"/>
                <a:ea typeface="Alexandria Semi Bold" pitchFamily="34" charset="-122"/>
                <a:cs typeface="Alexandria Semi Bold" pitchFamily="34" charset="-120"/>
              </a:rPr>
              <a:t>Legal Contract Analysis</a:t>
            </a:r>
          </a:p>
        </p:txBody>
      </p:sp>
      <p:sp>
        <p:nvSpPr>
          <p:cNvPr id="26" name="Text 7">
            <a:extLst>
              <a:ext uri="{FF2B5EF4-FFF2-40B4-BE49-F238E27FC236}">
                <a16:creationId xmlns:a16="http://schemas.microsoft.com/office/drawing/2014/main" id="{BB1ED2A5-FA4E-F577-5078-6F407A77E305}"/>
              </a:ext>
            </a:extLst>
          </p:cNvPr>
          <p:cNvSpPr/>
          <p:nvPr/>
        </p:nvSpPr>
        <p:spPr>
          <a:xfrm>
            <a:off x="4966440" y="6322217"/>
            <a:ext cx="3064669" cy="280035"/>
          </a:xfrm>
          <a:prstGeom prst="rect">
            <a:avLst/>
          </a:prstGeom>
          <a:noFill/>
          <a:ln/>
        </p:spPr>
        <p:txBody>
          <a:bodyPr wrap="none" lIns="0" tIns="0" rIns="0" bIns="0" rtlCol="0" anchor="t"/>
          <a:lstStyle/>
          <a:p>
            <a:pPr>
              <a:lnSpc>
                <a:spcPts val="2550"/>
              </a:lnSpc>
            </a:pPr>
            <a:r>
              <a:rPr lang="en-US" dirty="0">
                <a:solidFill>
                  <a:srgbClr val="3B3535"/>
                </a:solidFill>
                <a:latin typeface="Alexandria Semi Bold" pitchFamily="34" charset="0"/>
                <a:ea typeface="Alexandria Semi Bold" pitchFamily="34" charset="-122"/>
                <a:cs typeface="Alexandria Semi Bold" pitchFamily="34" charset="-120"/>
              </a:rPr>
              <a:t>Financial Fraud Detection</a:t>
            </a:r>
            <a:endParaRPr lang="en-US" dirty="0"/>
          </a:p>
        </p:txBody>
      </p:sp>
      <p:sp>
        <p:nvSpPr>
          <p:cNvPr id="27" name="Text 8">
            <a:extLst>
              <a:ext uri="{FF2B5EF4-FFF2-40B4-BE49-F238E27FC236}">
                <a16:creationId xmlns:a16="http://schemas.microsoft.com/office/drawing/2014/main" id="{7EF505CF-85C2-2886-7E4B-9A2E420A6561}"/>
              </a:ext>
            </a:extLst>
          </p:cNvPr>
          <p:cNvSpPr/>
          <p:nvPr/>
        </p:nvSpPr>
        <p:spPr>
          <a:xfrm>
            <a:off x="4918903" y="4624052"/>
            <a:ext cx="3436144" cy="1089660"/>
          </a:xfrm>
          <a:prstGeom prst="rect">
            <a:avLst/>
          </a:prstGeom>
          <a:noFill/>
          <a:ln/>
        </p:spPr>
        <p:txBody>
          <a:bodyPr wrap="squar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Cuts document review time by 50%, automatically highlighting risks and compliance issues for legal teams.</a:t>
            </a:r>
          </a:p>
        </p:txBody>
      </p:sp>
      <p:sp>
        <p:nvSpPr>
          <p:cNvPr id="28" name="Text 8">
            <a:extLst>
              <a:ext uri="{FF2B5EF4-FFF2-40B4-BE49-F238E27FC236}">
                <a16:creationId xmlns:a16="http://schemas.microsoft.com/office/drawing/2014/main" id="{7499A041-6559-21FB-E640-33E0013E1A2E}"/>
              </a:ext>
            </a:extLst>
          </p:cNvPr>
          <p:cNvSpPr/>
          <p:nvPr/>
        </p:nvSpPr>
        <p:spPr>
          <a:xfrm>
            <a:off x="4966440" y="6660967"/>
            <a:ext cx="3436144" cy="1089660"/>
          </a:xfrm>
          <a:prstGeom prst="rect">
            <a:avLst/>
          </a:prstGeom>
          <a:noFill/>
          <a:ln/>
        </p:spPr>
        <p:txBody>
          <a:bodyPr wrap="squar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Achieves 25% reduction in fraud losses with improved compliance monitoring and real-time threat detection in banking.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1668</Words>
  <Application>Microsoft Office PowerPoint</Application>
  <PresentationFormat>Custom</PresentationFormat>
  <Paragraphs>119</Paragraphs>
  <Slides>13</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Alexandria Semi Bold</vt:lpstr>
      <vt:lpstr>Arial</vt:lpstr>
      <vt:lpstr>Sora Light</vt:lpstr>
      <vt:lpstr>Alexandria Light</vt:lpstr>
      <vt:lpstr>Calibri Light</vt:lpstr>
      <vt:lpstr>Calibri</vt:lpstr>
      <vt:lpstr>Office Theme</vt:lpstr>
      <vt:lpstr>1_Office Theme</vt:lpstr>
      <vt:lpstr>PowerPoint Presentation</vt:lpstr>
      <vt:lpstr>IBM: History</vt:lpstr>
      <vt:lpstr>PowerPoint Presentation</vt:lpstr>
      <vt:lpstr>What is IBM Waston?</vt:lpstr>
      <vt:lpstr>PowerPoint Presentation</vt:lpstr>
      <vt:lpstr>How Waston Reasons</vt:lpstr>
      <vt:lpstr>PowerPoint Presentation</vt:lpstr>
      <vt:lpstr>PowerPoint Presentation</vt:lpstr>
      <vt:lpstr>PowerPoint Presentation</vt:lpstr>
      <vt:lpstr>Waston’s Impact</vt:lpstr>
      <vt:lpstr>PowerPoint Presentation</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Black Knight</dc:creator>
  <cp:lastModifiedBy>Black Knight</cp:lastModifiedBy>
  <cp:revision>16</cp:revision>
  <dcterms:created xsi:type="dcterms:W3CDTF">2025-12-04T16:58:34Z</dcterms:created>
  <dcterms:modified xsi:type="dcterms:W3CDTF">2025-12-11T01:25:13Z</dcterms:modified>
</cp:coreProperties>
</file>